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4" r:id="rId8"/>
    <p:sldId id="295" r:id="rId9"/>
    <p:sldId id="296" r:id="rId10"/>
    <p:sldId id="29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xmlns="" id="{4AF18C30-C0C1-4177-B214-33A37530CE76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xmlns="" id="{2E16C533-CA5D-4FDD-A752-75556781AEE4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xmlns="" id="{14FE3FCE-4C4C-4CE8-8B2F-7EEB6C147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xmlns="" id="{5FA85AAD-A3F8-4953-87E9-1E88D6056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xmlns="" id="{B6478554-2A3A-4E72-8D33-DB3C146BB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CDAC0027-EA1B-43D5-94C5-E2FE8C971686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>
            <a:extLst>
              <a:ext uri="{FF2B5EF4-FFF2-40B4-BE49-F238E27FC236}">
                <a16:creationId xmlns:a16="http://schemas.microsoft.com/office/drawing/2014/main" xmlns="" id="{A5F9EE43-F92E-4B6A-BB4B-3EAF0B67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5D67F8B-F488-499F-A7C8-D91658FBB9B0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12" name="Footer Placeholder 18">
            <a:extLst>
              <a:ext uri="{FF2B5EF4-FFF2-40B4-BE49-F238E27FC236}">
                <a16:creationId xmlns:a16="http://schemas.microsoft.com/office/drawing/2014/main" xmlns="" id="{60895D0C-79E5-46FC-A15F-1D8BA308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>
            <a:extLst>
              <a:ext uri="{FF2B5EF4-FFF2-40B4-BE49-F238E27FC236}">
                <a16:creationId xmlns:a16="http://schemas.microsoft.com/office/drawing/2014/main" xmlns="" id="{ECBACB89-4631-4D84-AA2C-C4A1DD0E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2AEED7C-10D1-4F2D-B472-E17F5967B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08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xmlns="" id="{BF20A8B2-23DA-4B50-8D7A-8B98EBBC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44A7-81CC-4926-9904-64427AF4C1B1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xmlns="" id="{C51C708B-3E1B-48B9-B8A8-039B875DB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xmlns="" id="{17AABB5C-35B1-4420-8FE0-73E33086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38D27-D694-40BF-85EF-F56BE90115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27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>
            <a:extLst>
              <a:ext uri="{FF2B5EF4-FFF2-40B4-BE49-F238E27FC236}">
                <a16:creationId xmlns:a16="http://schemas.microsoft.com/office/drawing/2014/main" xmlns="" id="{491B53BD-3AE6-4C7F-A032-37B4994FBAF5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" name="Chevron 11">
            <a:extLst>
              <a:ext uri="{FF2B5EF4-FFF2-40B4-BE49-F238E27FC236}">
                <a16:creationId xmlns:a16="http://schemas.microsoft.com/office/drawing/2014/main" xmlns="" id="{4C3A78B0-15C7-4626-BC61-4FBA4221DC9E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2A71717B-1467-4DE0-A0CB-704C71117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960B6A-52C9-4FB5-A2A3-FDD7E4DB0D6C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B8B784A6-9A71-470F-8426-5505E529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6D379926-C945-496D-BF41-E40FC105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3EA27F-2623-4842-829E-ADDE411AC5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502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5114DF-D1AB-497E-ACB4-0D9C9E67F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CD50F6-8AC3-4327-96EE-F5087850FF77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6E33633-BAE9-462D-A311-CCF1A7D5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060DE52-82DD-4E03-9749-1C7E8D34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A98247-C150-4798-B4AB-22EC4F79D7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283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354BB91-5CD7-4A2B-8FBA-DC9936D9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FFDF87-134B-4E84-8BE6-9A0A87EDF4CC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9F9936E-C8D8-47D0-B202-D2DCE88A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FA0F79C-E671-4F77-A103-97F7CADD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352E08-479B-4F44-A964-0C19B58534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352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EAF6E9D-0FE8-4C15-90B8-9888BC72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813C13-58F5-4F36-8CA6-FA0FD69BDE81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5B88F2-07CF-41D2-A79E-4C8688D6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DF1E086-8D4D-411A-9021-022010EF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A81376-815C-46E8-8014-F826404A81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94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xmlns="" id="{9B732FAA-F61B-46FF-A808-B55B3CD53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871B6-56EF-4EC8-9956-B231D4B2E9B5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xmlns="" id="{1787991F-6E2B-4DAE-B673-57C0A62E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xmlns="" id="{E4BB5552-1BBE-491C-8FEC-BA3F9F91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4A210-41D1-4CD2-A9B3-ADF2FDDF8D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3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0AA739-430C-4F7E-A078-A1F7D7859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1A8CED-76A7-478C-81E3-9DDB36CC050E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850937-9713-471A-B132-F7F18DDD0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726760-DD94-445C-B367-1B41418AE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7F60C5-7D17-4559-801A-A8B005650B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981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xmlns="" id="{70733A42-6238-470C-9154-E206935BA439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xmlns="" id="{391875EB-122D-458B-B888-DF253C9DF890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2693E1D8-976B-44B0-B416-4FA2CF1BD9AC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F153CE9-CBE4-4843-8DB9-21D314E79CB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8">
            <a:extLst>
              <a:ext uri="{FF2B5EF4-FFF2-40B4-BE49-F238E27FC236}">
                <a16:creationId xmlns:a16="http://schemas.microsoft.com/office/drawing/2014/main" xmlns="" id="{6758EE68-5FAB-41BA-A5F2-5400D5F6CACD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Chevron 19">
            <a:extLst>
              <a:ext uri="{FF2B5EF4-FFF2-40B4-BE49-F238E27FC236}">
                <a16:creationId xmlns:a16="http://schemas.microsoft.com/office/drawing/2014/main" xmlns="" id="{28446B1C-52CB-4F95-9C9E-93E72BDA19AF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xmlns="" id="{80E3E740-C832-42C0-8199-091F75819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D4B03DC-8F0E-4807-B012-7E28BECB957D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xmlns="" id="{E882EC93-4E1E-470E-8ECB-31ACC95A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5387C6B7-6D7A-4B7C-A75B-A6896C68D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2C7A87-495D-4F43-ADF1-4D88C922FF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975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xmlns="" id="{8CB2CFBC-8598-46C9-9FD2-C7473493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56E43-948F-42FB-8AD5-F43CF620496B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xmlns="" id="{969E0A57-D09E-4D9B-A0F6-36AB6C71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xmlns="" id="{0B200DDE-37D7-45DF-94BC-4C45577D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A4697-7784-4481-99F1-F6ACC01634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12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xmlns="" id="{48E5B03B-F87E-4BB0-B935-27DCA4B4D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AF1AE-EB5D-4D60-9A1F-3F49550A5016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xmlns="" id="{200D4F87-76BD-4FC2-B1E1-9D285DEE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xmlns="" id="{F8EE5E88-F832-44FE-9A3F-02ABB563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86489-4064-48BB-AACD-8BD28DF2F3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76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E7FD3227-3ED0-4126-AC47-1A8B4391EF92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27" name="Freeform 11">
            <a:extLst>
              <a:ext uri="{FF2B5EF4-FFF2-40B4-BE49-F238E27FC236}">
                <a16:creationId xmlns:a16="http://schemas.microsoft.com/office/drawing/2014/main" xmlns="" id="{6384A854-677E-4364-9496-311585FCD52B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0BBFB923-E2DE-43FC-8B8B-E4B4D052FD31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90980DA-4D92-463A-8F56-FF24A4E78A6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>
            <a:extLst>
              <a:ext uri="{FF2B5EF4-FFF2-40B4-BE49-F238E27FC236}">
                <a16:creationId xmlns:a16="http://schemas.microsoft.com/office/drawing/2014/main" xmlns="" id="{4485AE95-0099-49E5-B5E0-48DD7F999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>
            <a:extLst>
              <a:ext uri="{FF2B5EF4-FFF2-40B4-BE49-F238E27FC236}">
                <a16:creationId xmlns:a16="http://schemas.microsoft.com/office/drawing/2014/main" xmlns="" id="{82F7B2F4-072F-4C29-8921-688C3FED5C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xmlns="" id="{C481B71F-442F-48D1-BD4E-0112B8033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DC92886B-245C-4CA3-B587-97C35AE22E54}" type="datetimeFigureOut">
              <a:rPr lang="en-US"/>
              <a:pPr>
                <a:defRPr/>
              </a:pPr>
              <a:t>10/20/2020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xmlns="" id="{D70EFB57-04DF-47EF-BF92-9AA0083AF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xmlns="" id="{9424767D-6F47-43A1-AF99-EE2C3D42F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CC67E2BD-C15A-4226-B6E6-3F3E7F4C9D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05" r:id="rId2"/>
    <p:sldLayoutId id="2147484110" r:id="rId3"/>
    <p:sldLayoutId id="2147484111" r:id="rId4"/>
    <p:sldLayoutId id="2147484112" r:id="rId5"/>
    <p:sldLayoutId id="2147484113" r:id="rId6"/>
    <p:sldLayoutId id="2147484106" r:id="rId7"/>
    <p:sldLayoutId id="2147484114" r:id="rId8"/>
    <p:sldLayoutId id="2147484115" r:id="rId9"/>
    <p:sldLayoutId id="2147484107" r:id="rId10"/>
    <p:sldLayoutId id="21474841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Jim\My Documents\My Pictures\OHSAA.jpg">
            <a:extLst>
              <a:ext uri="{FF2B5EF4-FFF2-40B4-BE49-F238E27FC236}">
                <a16:creationId xmlns:a16="http://schemas.microsoft.com/office/drawing/2014/main" xmlns="" id="{6E728A25-3E3F-443D-9411-3E57EDE752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4633913"/>
            <a:ext cx="1147763" cy="1292225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170628ED-12D3-4A24-BC03-7CB169F6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981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NFHS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Expanded Explanations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2020-21 Rules Presentation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dirty="0">
                <a:solidFill>
                  <a:schemeClr val="accent2">
                    <a:lumMod val="50000"/>
                  </a:schemeClr>
                </a:solidFill>
              </a:rPr>
            </a:b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20" name="Picture 1">
            <a:extLst>
              <a:ext uri="{FF2B5EF4-FFF2-40B4-BE49-F238E27FC236}">
                <a16:creationId xmlns:a16="http://schemas.microsoft.com/office/drawing/2014/main" xmlns="" id="{0CDFE8D3-98E9-46AD-8D11-B2B00A397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4724400"/>
            <a:ext cx="16002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>
            <a:extLst>
              <a:ext uri="{FF2B5EF4-FFF2-40B4-BE49-F238E27FC236}">
                <a16:creationId xmlns:a16="http://schemas.microsoft.com/office/drawing/2014/main" xmlns="" id="{0B45DF6A-0B48-44ED-A1B0-C382066E2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666750"/>
            <a:ext cx="4473575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>
            <a:extLst>
              <a:ext uri="{FF2B5EF4-FFF2-40B4-BE49-F238E27FC236}">
                <a16:creationId xmlns:a16="http://schemas.microsoft.com/office/drawing/2014/main" xmlns="" id="{6B81F300-0DBD-4067-B6DC-23C17E4CE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900"/>
          </a:xfrm>
        </p:spPr>
        <p:txBody>
          <a:bodyPr/>
          <a:lstStyle/>
          <a:p>
            <a:r>
              <a:rPr lang="en-US" altLang="en-US" sz="2200" dirty="0"/>
              <a:t>Each wrestler is to appear properly equipped and ready to wrestle at the scorer’s table. </a:t>
            </a:r>
          </a:p>
          <a:p>
            <a:r>
              <a:rPr lang="en-US" altLang="en-US" sz="2200" u="sng" dirty="0"/>
              <a:t>Shoes secured on feet. </a:t>
            </a:r>
            <a:r>
              <a:rPr lang="en-US" altLang="en-US" sz="2200" dirty="0"/>
              <a:t>Laced to the top eyelet w/ laces secured:</a:t>
            </a:r>
          </a:p>
          <a:p>
            <a:pPr lvl="1"/>
            <a:r>
              <a:rPr lang="en-US" altLang="en-US" sz="2200" dirty="0"/>
              <a:t>Double knotted;</a:t>
            </a:r>
          </a:p>
          <a:p>
            <a:pPr lvl="1"/>
            <a:r>
              <a:rPr lang="en-US" altLang="en-US" sz="2200" dirty="0"/>
              <a:t>Velcro /zipper pouch/flap;</a:t>
            </a:r>
          </a:p>
          <a:p>
            <a:pPr lvl="1"/>
            <a:r>
              <a:rPr lang="en-US" altLang="en-US" sz="2200" dirty="0"/>
              <a:t>Taped around ankle or individual laces.</a:t>
            </a:r>
          </a:p>
          <a:p>
            <a:r>
              <a:rPr lang="en-US" altLang="en-US" sz="2200" dirty="0"/>
              <a:t>It is </a:t>
            </a:r>
            <a:r>
              <a:rPr lang="en-US" altLang="en-US" sz="2200" u="sng" dirty="0"/>
              <a:t>stalling</a:t>
            </a:r>
            <a:r>
              <a:rPr lang="en-US" altLang="en-US" sz="2200" dirty="0"/>
              <a:t> if the laces become unsecured.</a:t>
            </a:r>
          </a:p>
          <a:p>
            <a:r>
              <a:rPr lang="en-US" altLang="en-US" sz="2200" dirty="0"/>
              <a:t>It is a </a:t>
            </a:r>
            <a:r>
              <a:rPr lang="en-US" altLang="en-US" sz="2200" u="sng" dirty="0"/>
              <a:t>technical violation</a:t>
            </a:r>
            <a:r>
              <a:rPr lang="en-US" altLang="en-US" sz="2200" dirty="0"/>
              <a:t> if a shoe comes off. </a:t>
            </a:r>
          </a:p>
          <a:p>
            <a:r>
              <a:rPr lang="en-US" altLang="en-US" sz="2200" dirty="0"/>
              <a:t>If the shoe comes off, the individual cannot score until penalty point(s) are awarded.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1FDD569-D67A-4118-AFBD-970BA322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</a:rPr>
              <a:t>Shoes &amp; Shoe Laces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AE23ED9-17F8-4039-B821-796F5F916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092700"/>
          </a:xfrm>
        </p:spPr>
        <p:txBody>
          <a:bodyPr/>
          <a:lstStyle/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200" dirty="0"/>
              <a:t>All wrestlers shall weigh-in together regardless of gender … </a:t>
            </a:r>
            <a:r>
              <a:rPr lang="en-US" sz="2200" u="sng" dirty="0"/>
              <a:t>all wearing a legal uniform</a:t>
            </a:r>
            <a:r>
              <a:rPr lang="en-US" sz="2200" dirty="0"/>
              <a:t> and suitable undergarment(s).</a:t>
            </a:r>
          </a:p>
          <a:p>
            <a:pPr>
              <a:defRPr/>
            </a:pPr>
            <a:r>
              <a:rPr lang="en-US" sz="2200" dirty="0"/>
              <a:t>Skin check is a separate procedure.</a:t>
            </a:r>
          </a:p>
          <a:p>
            <a:pPr>
              <a:defRPr/>
            </a:pPr>
            <a:r>
              <a:rPr lang="en-US" sz="2200" dirty="0"/>
              <a:t>Wrestlers may wear low cut socks, may not remove socks once worn for 1</a:t>
            </a:r>
            <a:r>
              <a:rPr lang="en-US" sz="2200" baseline="30000" dirty="0"/>
              <a:t>st</a:t>
            </a:r>
            <a:r>
              <a:rPr lang="en-US" sz="2200" dirty="0"/>
              <a:t> attempt to weigh-in.</a:t>
            </a:r>
          </a:p>
          <a:p>
            <a:pPr>
              <a:defRPr/>
            </a:pPr>
            <a:r>
              <a:rPr lang="en-US" sz="2200" dirty="0"/>
              <a:t>Referee or other authorized person shall supervise weigh-ins regardless of gender.</a:t>
            </a:r>
          </a:p>
          <a:p>
            <a:pPr>
              <a:defRPr/>
            </a:pPr>
            <a:r>
              <a:rPr lang="en-US" sz="2200" dirty="0"/>
              <a:t>Dehydration or rehydration is disallowed, wrestler will be disqualified from weigh-ins.</a:t>
            </a:r>
          </a:p>
          <a:p>
            <a:pPr>
              <a:defRPr/>
            </a:pPr>
            <a:r>
              <a:rPr lang="en-US" sz="2200" dirty="0"/>
              <a:t>No additional weight allowance shall be made for wearing uniform and undergarment(s).</a:t>
            </a:r>
          </a:p>
          <a:p>
            <a:pPr marL="109537" indent="0">
              <a:buNone/>
              <a:defRPr/>
            </a:pPr>
            <a:endParaRPr lang="en-US" sz="22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CCF6424F-CE9B-4002-8EEC-F38FD2976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algn="ctr">
              <a:defRPr/>
            </a:pPr>
            <a:r>
              <a:rPr lang="en-US" sz="3600" dirty="0"/>
              <a:t>Weigh-Ins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>
            <a:extLst>
              <a:ext uri="{FF2B5EF4-FFF2-40B4-BE49-F238E27FC236}">
                <a16:creationId xmlns:a16="http://schemas.microsoft.com/office/drawing/2014/main" xmlns="" id="{17EB45F4-C86F-4CC2-A944-CAE14654D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6900"/>
          </a:xfrm>
        </p:spPr>
        <p:txBody>
          <a:bodyPr/>
          <a:lstStyle/>
          <a:p>
            <a:r>
              <a:rPr lang="en-US" altLang="en-US" sz="2200" dirty="0"/>
              <a:t>Referee starts (90 sec.) injury time (IT) 1</a:t>
            </a:r>
            <a:r>
              <a:rPr lang="en-US" altLang="en-US" sz="2200" baseline="30000" dirty="0"/>
              <a:t>st</a:t>
            </a:r>
            <a:r>
              <a:rPr lang="en-US" altLang="en-US" sz="2200" dirty="0"/>
              <a:t> time out.</a:t>
            </a:r>
          </a:p>
          <a:p>
            <a:r>
              <a:rPr lang="en-US" altLang="en-US" sz="2200" dirty="0"/>
              <a:t>After Appropriate Health Care Professional (AHCP) arrives, asks for extended time to examine wrestler.</a:t>
            </a:r>
          </a:p>
          <a:p>
            <a:r>
              <a:rPr lang="en-US" altLang="en-US" sz="2200" dirty="0"/>
              <a:t>Injury time is recorded to that point, then HNC is continued to the five-minute mark, if necessary.</a:t>
            </a:r>
          </a:p>
          <a:p>
            <a:r>
              <a:rPr lang="en-US" altLang="en-US" sz="2200" dirty="0"/>
              <a:t>Once the wrestler is cleared to continue, any remaining injury time is available for a subsequent non-HNC second injury.</a:t>
            </a:r>
          </a:p>
          <a:p>
            <a:r>
              <a:rPr lang="en-US" altLang="en-US" sz="2200" dirty="0"/>
              <a:t>One HNC extension is granted to a wrestler during a match.  If a second injury occurs to the HNC area the wrestler must default the match.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036EC70B-44DE-4911-8D5D-55681057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/>
              <a:t>Head-Neck-Cervical (HNC)</a:t>
            </a:r>
            <a:br>
              <a:rPr lang="en-US" sz="3600" dirty="0"/>
            </a:br>
            <a:r>
              <a:rPr lang="en-US" sz="3600" dirty="0"/>
              <a:t>Extension of Injury Time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>
            <a:extLst>
              <a:ext uri="{FF2B5EF4-FFF2-40B4-BE49-F238E27FC236}">
                <a16:creationId xmlns:a16="http://schemas.microsoft.com/office/drawing/2014/main" xmlns="" id="{14826D06-EDC3-4C8C-8C13-7DA0F2C8D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4711700"/>
          </a:xfrm>
        </p:spPr>
        <p:txBody>
          <a:bodyPr/>
          <a:lstStyle/>
          <a:p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injures his neck, referee starts Injury Time (IT)</a:t>
            </a:r>
          </a:p>
          <a:p>
            <a:r>
              <a:rPr lang="en-US" altLang="en-US" sz="2200" dirty="0"/>
              <a:t>At the :20 sec. mark the trainer asks for extended time to assess </a:t>
            </a:r>
            <a:r>
              <a:rPr lang="en-US" altLang="en-US" sz="2200" b="1" dirty="0">
                <a:solidFill>
                  <a:srgbClr val="C00000"/>
                </a:solidFill>
              </a:rPr>
              <a:t>wrestler A.</a:t>
            </a:r>
            <a:r>
              <a:rPr lang="en-US" altLang="en-US" sz="2200" dirty="0"/>
              <a:t> </a:t>
            </a:r>
          </a:p>
          <a:p>
            <a:r>
              <a:rPr lang="en-US" altLang="en-US" sz="2200" dirty="0"/>
              <a:t>Referee instructs the scorer to record:20 sec. for the 1</a:t>
            </a:r>
            <a:r>
              <a:rPr lang="en-US" altLang="en-US" sz="2200" baseline="30000" dirty="0"/>
              <a:t>st</a:t>
            </a:r>
            <a:r>
              <a:rPr lang="en-US" altLang="en-US" sz="2200" dirty="0"/>
              <a:t> IT, as the clock continues to run with the remainder of the five minutes to HNC extended time.</a:t>
            </a:r>
          </a:p>
          <a:p>
            <a:r>
              <a:rPr lang="en-US" altLang="en-US" sz="2200" dirty="0"/>
              <a:t>At 4:15 mark the trainer clears </a:t>
            </a:r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to continue competition.  The scorer is instructed to record HNC time has been completed.</a:t>
            </a:r>
          </a:p>
          <a:p>
            <a:r>
              <a:rPr lang="en-US" altLang="en-US" sz="2200" dirty="0"/>
              <a:t>As </a:t>
            </a:r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returns to wrestle then kneels down and grabs his neck … referee starts the 2</a:t>
            </a:r>
            <a:r>
              <a:rPr lang="en-US" altLang="en-US" sz="2200" baseline="30000" dirty="0"/>
              <a:t>nd</a:t>
            </a:r>
            <a:r>
              <a:rPr lang="en-US" altLang="en-US" sz="2200" dirty="0"/>
              <a:t> IT, the trainer determines that the injury is another HNC. The referee terminates the match with </a:t>
            </a:r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defaulting.</a:t>
            </a:r>
          </a:p>
          <a:p>
            <a:endParaRPr lang="en-US" altLang="en-US" sz="22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AAEDBF-E1D3-4AC9-AF63-088779A9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/>
              <a:t>HNC Situation </a:t>
            </a:r>
            <a:r>
              <a:rPr lang="en-US" sz="3600" dirty="0">
                <a:solidFill>
                  <a:srgbClr val="C00000"/>
                </a:solidFill>
                <a:effectLst/>
              </a:rPr>
              <a:t>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>
            <a:extLst>
              <a:ext uri="{FF2B5EF4-FFF2-40B4-BE49-F238E27FC236}">
                <a16:creationId xmlns:a16="http://schemas.microsoft.com/office/drawing/2014/main" xmlns="" id="{3A9DBC59-C504-44F6-8E9D-E74630E2F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787900"/>
          </a:xfrm>
        </p:spPr>
        <p:txBody>
          <a:bodyPr/>
          <a:lstStyle/>
          <a:p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>
                <a:solidFill>
                  <a:srgbClr val="00B0F0"/>
                </a:solidFill>
              </a:rPr>
              <a:t> </a:t>
            </a:r>
            <a:r>
              <a:rPr lang="en-US" altLang="en-US" sz="2200" dirty="0"/>
              <a:t>sustains a head injury, referee starts 1</a:t>
            </a:r>
            <a:r>
              <a:rPr lang="en-US" altLang="en-US" sz="2200" baseline="30000" dirty="0"/>
              <a:t>st</a:t>
            </a:r>
            <a:r>
              <a:rPr lang="en-US" altLang="en-US" sz="2200" dirty="0"/>
              <a:t> Injury Time (IT).  At the :35 sec. mark the trainer asks for extended time to assess </a:t>
            </a:r>
            <a:r>
              <a:rPr lang="en-US" altLang="en-US" sz="2200" b="1" dirty="0">
                <a:solidFill>
                  <a:srgbClr val="00B0F0"/>
                </a:solidFill>
              </a:rPr>
              <a:t>wrestler B.</a:t>
            </a:r>
            <a:r>
              <a:rPr lang="en-US" altLang="en-US" sz="2200" dirty="0"/>
              <a:t> </a:t>
            </a:r>
          </a:p>
          <a:p>
            <a:r>
              <a:rPr lang="en-US" altLang="en-US" sz="2200" dirty="0"/>
              <a:t>Referee instructs the scorer to record :35 sec. of the 1</a:t>
            </a:r>
            <a:r>
              <a:rPr lang="en-US" altLang="en-US" sz="2200" baseline="30000" dirty="0"/>
              <a:t>st</a:t>
            </a:r>
            <a:r>
              <a:rPr lang="en-US" altLang="en-US" sz="2200" dirty="0"/>
              <a:t> IT, as the clock continues to run with the remainder of the five minutes available HNC extended time.</a:t>
            </a:r>
          </a:p>
          <a:p>
            <a:r>
              <a:rPr lang="en-US" altLang="en-US" sz="2200" dirty="0"/>
              <a:t>At 4:10 mark the trainer clears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>
                <a:solidFill>
                  <a:srgbClr val="00B0F0"/>
                </a:solidFill>
              </a:rPr>
              <a:t> </a:t>
            </a:r>
            <a:r>
              <a:rPr lang="en-US" altLang="en-US" sz="2200" dirty="0"/>
              <a:t>to continue competition.  The scorer is instructed to record HNC time has been completed.</a:t>
            </a:r>
          </a:p>
          <a:p>
            <a:r>
              <a:rPr lang="en-US" altLang="en-US" sz="2200" dirty="0">
                <a:solidFill>
                  <a:srgbClr val="00B0F0"/>
                </a:solidFill>
              </a:rPr>
              <a:t>W</a:t>
            </a:r>
            <a:r>
              <a:rPr lang="en-US" altLang="en-US" sz="2200" b="1" dirty="0">
                <a:solidFill>
                  <a:srgbClr val="00B0F0"/>
                </a:solidFill>
              </a:rPr>
              <a:t>restler B</a:t>
            </a:r>
            <a:r>
              <a:rPr lang="en-US" altLang="en-US" sz="2200" dirty="0">
                <a:solidFill>
                  <a:srgbClr val="00B0F0"/>
                </a:solidFill>
              </a:rPr>
              <a:t> </a:t>
            </a:r>
            <a:r>
              <a:rPr lang="en-US" altLang="en-US" sz="2200" dirty="0"/>
              <a:t>continues thru the third period and injures her ankle … referee starts injury time for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>
                <a:solidFill>
                  <a:srgbClr val="00B0F0"/>
                </a:solidFill>
              </a:rPr>
              <a:t> </a:t>
            </a:r>
            <a:r>
              <a:rPr lang="en-US" altLang="en-US" sz="2200" dirty="0"/>
              <a:t>as she has :55 sec. of her 2</a:t>
            </a:r>
            <a:r>
              <a:rPr lang="en-US" altLang="en-US" sz="2200" baseline="30000" dirty="0"/>
              <a:t>nd</a:t>
            </a:r>
            <a:r>
              <a:rPr lang="en-US" altLang="en-US" sz="2200" dirty="0"/>
              <a:t> IT remaining.</a:t>
            </a:r>
          </a:p>
          <a:p>
            <a:endParaRPr lang="en-US" altLang="en-US" sz="2200" dirty="0"/>
          </a:p>
          <a:p>
            <a:endParaRPr lang="en-US" alt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C806A94F-98A2-4C4A-9FFE-764B8CF26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/>
              <a:t>HNC Situation </a:t>
            </a:r>
            <a:r>
              <a:rPr lang="en-US" sz="3600" dirty="0">
                <a:solidFill>
                  <a:srgbClr val="00B0F0"/>
                </a:solidFill>
                <a:effectLst/>
              </a:rPr>
              <a:t>B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>
            <a:extLst>
              <a:ext uri="{FF2B5EF4-FFF2-40B4-BE49-F238E27FC236}">
                <a16:creationId xmlns:a16="http://schemas.microsoft.com/office/drawing/2014/main" xmlns="" id="{702FAEEF-720F-4699-8473-05B43473A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900"/>
          </a:xfrm>
        </p:spPr>
        <p:txBody>
          <a:bodyPr/>
          <a:lstStyle/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altLang="en-US" sz="2200" u="sng" dirty="0"/>
          </a:p>
          <a:p>
            <a:pPr>
              <a:defRPr/>
            </a:pPr>
            <a:r>
              <a:rPr lang="en-US" altLang="en-US" sz="2200" dirty="0"/>
              <a:t>Hair length is no longer restricted.</a:t>
            </a:r>
          </a:p>
          <a:p>
            <a:pPr lvl="1">
              <a:defRPr/>
            </a:pPr>
            <a:r>
              <a:rPr lang="en-US" altLang="en-US" sz="2200" dirty="0"/>
              <a:t>No minimum for hair in back.</a:t>
            </a:r>
          </a:p>
          <a:p>
            <a:pPr lvl="1">
              <a:defRPr/>
            </a:pPr>
            <a:r>
              <a:rPr lang="en-US" altLang="en-US" sz="2200" dirty="0"/>
              <a:t>No minimum for hair in front.</a:t>
            </a:r>
          </a:p>
          <a:p>
            <a:pPr lvl="1">
              <a:defRPr/>
            </a:pPr>
            <a:r>
              <a:rPr lang="en-US" altLang="en-US" sz="2200" dirty="0"/>
              <a:t>No minimum for hair on the side.</a:t>
            </a:r>
          </a:p>
          <a:p>
            <a:pPr>
              <a:defRPr/>
            </a:pPr>
            <a:r>
              <a:rPr lang="en-US" altLang="en-US" sz="2200" dirty="0"/>
              <a:t>Legal hair cover is optional.</a:t>
            </a:r>
          </a:p>
          <a:p>
            <a:pPr>
              <a:defRPr/>
            </a:pPr>
            <a:r>
              <a:rPr lang="en-US" altLang="en-US" sz="2200" dirty="0"/>
              <a:t>Legal hair control device(s) is optional. </a:t>
            </a:r>
          </a:p>
          <a:p>
            <a:pPr>
              <a:defRPr/>
            </a:pPr>
            <a:r>
              <a:rPr lang="en-US" altLang="en-US" sz="2200" dirty="0"/>
              <a:t>Facial hair still has restrictions.</a:t>
            </a:r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altLang="en-US" sz="2200" dirty="0"/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altLang="en-US" sz="2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5E4B260-0316-43A7-91F1-6C8B1D64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</a:rPr>
              <a:t>Modified Hair Rule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57B424A-2A00-457C-A0FC-8971F7BD6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092700"/>
          </a:xfrm>
        </p:spPr>
        <p:txBody>
          <a:bodyPr/>
          <a:lstStyle/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sz="2400" dirty="0"/>
          </a:p>
          <a:p>
            <a:pPr>
              <a:defRPr/>
            </a:pPr>
            <a:endParaRPr lang="en-US" sz="2200" dirty="0"/>
          </a:p>
          <a:p>
            <a:pPr>
              <a:defRPr/>
            </a:pPr>
            <a:r>
              <a:rPr lang="en-US" sz="2200" dirty="0"/>
              <a:t>Fleeing the mat not awarded if takedown is earned.</a:t>
            </a:r>
          </a:p>
          <a:p>
            <a:pPr>
              <a:defRPr/>
            </a:pPr>
            <a:r>
              <a:rPr lang="en-US" sz="2200" dirty="0"/>
              <a:t>Fleeing the mat not awarded if near fall is earned.</a:t>
            </a:r>
          </a:p>
          <a:p>
            <a:pPr>
              <a:defRPr/>
            </a:pPr>
            <a:r>
              <a:rPr lang="en-US" sz="2200" dirty="0"/>
              <a:t>The match will be stopped when a two-point stall</a:t>
            </a:r>
          </a:p>
          <a:p>
            <a:pPr marL="109537" indent="0">
              <a:buFont typeface="Wingdings 3" panose="05040102010807070707" pitchFamily="18" charset="2"/>
              <a:buNone/>
              <a:defRPr/>
            </a:pPr>
            <a:r>
              <a:rPr lang="en-US" sz="2200" dirty="0"/>
              <a:t>   penalty has been awarded.</a:t>
            </a:r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en-US" sz="22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B22C9089-FB80-4D4E-AB67-CCD91626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/>
              <a:t>Rule 7-3-1 and 8-1-4</a:t>
            </a:r>
            <a:br>
              <a:rPr lang="en-US" sz="3600" dirty="0"/>
            </a:br>
            <a:r>
              <a:rPr lang="en-US" sz="3600" dirty="0"/>
              <a:t>Fleeing/Stalling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>
            <a:extLst>
              <a:ext uri="{FF2B5EF4-FFF2-40B4-BE49-F238E27FC236}">
                <a16:creationId xmlns:a16="http://schemas.microsoft.com/office/drawing/2014/main" xmlns="" id="{9F9F4817-B813-4E41-AADD-45135AB2B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6900"/>
          </a:xfrm>
        </p:spPr>
        <p:txBody>
          <a:bodyPr/>
          <a:lstStyle/>
          <a:p>
            <a:r>
              <a:rPr lang="en-US" altLang="en-US" sz="2200" dirty="0"/>
              <a:t>What is Imminent?</a:t>
            </a:r>
          </a:p>
          <a:p>
            <a:r>
              <a:rPr lang="en-US" altLang="en-US" sz="2200" dirty="0"/>
              <a:t>“Imminent” means about to happen.</a:t>
            </a:r>
          </a:p>
          <a:p>
            <a:r>
              <a:rPr lang="en-US" altLang="en-US" sz="2200" dirty="0"/>
              <a:t>What is imminent scoring during a takedown?</a:t>
            </a:r>
          </a:p>
          <a:p>
            <a:r>
              <a:rPr lang="en-US" altLang="en-US" sz="2200" dirty="0"/>
              <a:t>What is imminent scoring during an escape?</a:t>
            </a:r>
          </a:p>
          <a:p>
            <a:r>
              <a:rPr lang="en-US" altLang="en-US" sz="2200" dirty="0"/>
              <a:t>What is imminent scoring during a reversal?</a:t>
            </a:r>
          </a:p>
          <a:p>
            <a:r>
              <a:rPr lang="en-US" altLang="en-US" sz="2200" dirty="0"/>
              <a:t>Only the offend wrestler can earn imminent points.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97342AFB-7460-49F6-B723-AB40E1EB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/>
              <a:t>Rule 8-2-9</a:t>
            </a:r>
            <a:br>
              <a:rPr lang="en-US" sz="3600" dirty="0"/>
            </a:br>
            <a:r>
              <a:rPr lang="en-US" sz="3600" dirty="0"/>
              <a:t>Imminent Scoring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>
            <a:extLst>
              <a:ext uri="{FF2B5EF4-FFF2-40B4-BE49-F238E27FC236}">
                <a16:creationId xmlns:a16="http://schemas.microsoft.com/office/drawing/2014/main" xmlns="" id="{B121BC75-99AA-4080-93E2-9C6C32023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4711700"/>
          </a:xfrm>
        </p:spPr>
        <p:txBody>
          <a:bodyPr/>
          <a:lstStyle/>
          <a:p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indicates to the referee that she is injured during a takedown attempt by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b="1" dirty="0"/>
              <a:t>.</a:t>
            </a:r>
            <a:r>
              <a:rPr lang="en-US" altLang="en-US" sz="2200" b="1" dirty="0">
                <a:solidFill>
                  <a:srgbClr val="C00000"/>
                </a:solidFill>
              </a:rPr>
              <a:t>  </a:t>
            </a:r>
            <a:r>
              <a:rPr lang="en-US" altLang="en-US" sz="2200" dirty="0"/>
              <a:t>The referee will stop the match and award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>
                <a:solidFill>
                  <a:srgbClr val="C00000"/>
                </a:solidFill>
              </a:rPr>
              <a:t> </a:t>
            </a:r>
            <a:r>
              <a:rPr lang="en-US" altLang="en-US" sz="2200" dirty="0"/>
              <a:t>two points for the takedown and begin the injury time-out.</a:t>
            </a:r>
          </a:p>
          <a:p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/>
              <a:t> is in the process of reversing </a:t>
            </a:r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. Before the reversal is completed </a:t>
            </a:r>
            <a:r>
              <a:rPr lang="en-US" altLang="en-US" sz="2200" b="1" dirty="0">
                <a:solidFill>
                  <a:srgbClr val="C00000"/>
                </a:solidFill>
              </a:rPr>
              <a:t>Wrestling A</a:t>
            </a:r>
            <a:r>
              <a:rPr lang="en-US" altLang="en-US" sz="2200" dirty="0"/>
              <a:t> indicates to the referee that he is injured.  The referee will stop the match and award a two-point reversal to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and begin the injury time-out</a:t>
            </a:r>
            <a:r>
              <a:rPr lang="en-US" altLang="en-US" sz="2200" b="1" dirty="0">
                <a:solidFill>
                  <a:srgbClr val="00B0F0"/>
                </a:solidFill>
              </a:rPr>
              <a:t> </a:t>
            </a:r>
            <a:r>
              <a:rPr lang="en-US" altLang="en-US" sz="2200" dirty="0"/>
              <a:t>.</a:t>
            </a:r>
          </a:p>
          <a:p>
            <a:r>
              <a:rPr lang="en-US" altLang="en-US" sz="2200" b="1" dirty="0">
                <a:solidFill>
                  <a:srgbClr val="C00000"/>
                </a:solidFill>
              </a:rPr>
              <a:t>Wrestler A</a:t>
            </a:r>
            <a:r>
              <a:rPr lang="en-US" altLang="en-US" sz="2200" dirty="0"/>
              <a:t> indicates that she is injured during an escape attempt by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/>
              <a:t>.  The referee stops the match and awards one-point escape to </a:t>
            </a:r>
            <a:r>
              <a:rPr lang="en-US" altLang="en-US" sz="2200" b="1" dirty="0">
                <a:solidFill>
                  <a:srgbClr val="00B0F0"/>
                </a:solidFill>
              </a:rPr>
              <a:t>Wrestler B</a:t>
            </a:r>
            <a:r>
              <a:rPr lang="en-US" altLang="en-US" sz="2200" dirty="0"/>
              <a:t> and begin the injury time-out.</a:t>
            </a:r>
          </a:p>
          <a:p>
            <a:endParaRPr lang="en-US" altLang="en-US" sz="22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9E5B4A74-3777-4D7E-8DDD-7EE0BAB0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/>
              <a:t>Imminent Scoring Situations </a:t>
            </a:r>
            <a:endParaRPr lang="en-US" sz="36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4512</TotalTime>
  <Words>791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 NFHS Expanded Explanations 2020-21 Rules Presentation </vt:lpstr>
      <vt:lpstr>Shoes &amp; Shoe Laces</vt:lpstr>
      <vt:lpstr>Weigh-Ins</vt:lpstr>
      <vt:lpstr>Head-Neck-Cervical (HNC) Extension of Injury Time</vt:lpstr>
      <vt:lpstr>HNC Situation A</vt:lpstr>
      <vt:lpstr>HNC Situation B</vt:lpstr>
      <vt:lpstr>Modified Hair Rule</vt:lpstr>
      <vt:lpstr>Rule 7-3-1 and 8-1-4 Fleeing/Stalling</vt:lpstr>
      <vt:lpstr>Rule 8-2-9 Imminent Scoring</vt:lpstr>
      <vt:lpstr>Imminent Scoring Situations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jay</cp:lastModifiedBy>
  <cp:revision>158</cp:revision>
  <dcterms:created xsi:type="dcterms:W3CDTF">2011-02-06T13:50:38Z</dcterms:created>
  <dcterms:modified xsi:type="dcterms:W3CDTF">2020-10-20T16:31:19Z</dcterms:modified>
</cp:coreProperties>
</file>