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 id="2147483831" r:id="rId6"/>
    <p:sldMasterId id="2147483844" r:id="rId7"/>
  </p:sldMasterIdLst>
  <p:notesMasterIdLst>
    <p:notesMasterId r:id="rId43"/>
  </p:notesMasterIdLst>
  <p:handoutMasterIdLst>
    <p:handoutMasterId r:id="rId44"/>
  </p:handoutMasterIdLst>
  <p:sldIdLst>
    <p:sldId id="256" r:id="rId8"/>
    <p:sldId id="259" r:id="rId9"/>
    <p:sldId id="263" r:id="rId10"/>
    <p:sldId id="291" r:id="rId11"/>
    <p:sldId id="264" r:id="rId12"/>
    <p:sldId id="295" r:id="rId13"/>
    <p:sldId id="267" r:id="rId14"/>
    <p:sldId id="324" r:id="rId15"/>
    <p:sldId id="299" r:id="rId16"/>
    <p:sldId id="300" r:id="rId17"/>
    <p:sldId id="301" r:id="rId18"/>
    <p:sldId id="302" r:id="rId19"/>
    <p:sldId id="303" r:id="rId20"/>
    <p:sldId id="305" r:id="rId21"/>
    <p:sldId id="304" r:id="rId22"/>
    <p:sldId id="306" r:id="rId23"/>
    <p:sldId id="307" r:id="rId24"/>
    <p:sldId id="308" r:id="rId25"/>
    <p:sldId id="317" r:id="rId26"/>
    <p:sldId id="282" r:id="rId27"/>
    <p:sldId id="318" r:id="rId28"/>
    <p:sldId id="319" r:id="rId29"/>
    <p:sldId id="320" r:id="rId30"/>
    <p:sldId id="321" r:id="rId31"/>
    <p:sldId id="322" r:id="rId32"/>
    <p:sldId id="326" r:id="rId33"/>
    <p:sldId id="269" r:id="rId34"/>
    <p:sldId id="297" r:id="rId35"/>
    <p:sldId id="296" r:id="rId36"/>
    <p:sldId id="275" r:id="rId37"/>
    <p:sldId id="293" r:id="rId38"/>
    <p:sldId id="286" r:id="rId39"/>
    <p:sldId id="280" r:id="rId40"/>
    <p:sldId id="292" r:id="rId41"/>
    <p:sldId id="285" r:id="rId42"/>
  </p:sldIdLst>
  <p:sldSz cx="12192000" cy="6858000"/>
  <p:notesSz cx="7102475" cy="93884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458" autoAdjust="0"/>
  </p:normalViewPr>
  <p:slideViewPr>
    <p:cSldViewPr snapToGrid="0">
      <p:cViewPr>
        <p:scale>
          <a:sx n="84" d="100"/>
          <a:sy n="84" d="100"/>
        </p:scale>
        <p:origin x="-1590" y="-72"/>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1" d="100"/>
          <a:sy n="81" d="100"/>
        </p:scale>
        <p:origin x="385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0" y="0"/>
            <a:ext cx="3078383" cy="469745"/>
          </a:xfrm>
          <a:prstGeom prst="rect">
            <a:avLst/>
          </a:prstGeom>
        </p:spPr>
        <p:txBody>
          <a:bodyPr vert="horz" lIns="94221" tIns="47111" rIns="94221" bIns="47111"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4022485" y="0"/>
            <a:ext cx="3078383" cy="469745"/>
          </a:xfrm>
          <a:prstGeom prst="rect">
            <a:avLst/>
          </a:prstGeom>
        </p:spPr>
        <p:txBody>
          <a:bodyPr vert="horz" lIns="94221" tIns="47111" rIns="94221" bIns="47111" rtlCol="0"/>
          <a:lstStyle>
            <a:lvl1pPr algn="r" eaLnBrk="1" hangingPunct="1">
              <a:defRPr sz="1200">
                <a:latin typeface="Arial" charset="0"/>
                <a:cs typeface="Arial" charset="0"/>
              </a:defRPr>
            </a:lvl1pPr>
          </a:lstStyle>
          <a:p>
            <a:pPr>
              <a:defRPr/>
            </a:pPr>
            <a:fld id="{6C7E80D5-F1A8-4E6F-862E-E650C877881E}" type="datetimeFigureOut">
              <a:rPr lang="en-US"/>
              <a:pPr>
                <a:defRPr/>
              </a:pPr>
              <a:t>11/4/2022</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0" y="8917127"/>
            <a:ext cx="3078383" cy="469745"/>
          </a:xfrm>
          <a:prstGeom prst="rect">
            <a:avLst/>
          </a:prstGeom>
        </p:spPr>
        <p:txBody>
          <a:bodyPr vert="horz" lIns="94221" tIns="47111" rIns="94221" bIns="47111"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4022485" y="8917127"/>
            <a:ext cx="3078383" cy="469745"/>
          </a:xfrm>
          <a:prstGeom prst="rect">
            <a:avLst/>
          </a:prstGeom>
        </p:spPr>
        <p:txBody>
          <a:bodyPr vert="horz" lIns="94221" tIns="47111" rIns="94221" bIns="47111"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0" y="0"/>
            <a:ext cx="3078383" cy="469745"/>
          </a:xfrm>
          <a:prstGeom prst="rect">
            <a:avLst/>
          </a:prstGeom>
        </p:spPr>
        <p:txBody>
          <a:bodyPr vert="horz" lIns="94221" tIns="47111" rIns="94221" bIns="47111"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4022485" y="0"/>
            <a:ext cx="3078383" cy="469745"/>
          </a:xfrm>
          <a:prstGeom prst="rect">
            <a:avLst/>
          </a:prstGeom>
        </p:spPr>
        <p:txBody>
          <a:bodyPr vert="horz" lIns="94221" tIns="47111" rIns="94221" bIns="47111" rtlCol="0"/>
          <a:lstStyle>
            <a:lvl1pPr algn="r" eaLnBrk="1" hangingPunct="1">
              <a:defRPr sz="1200">
                <a:latin typeface="Arial" charset="0"/>
                <a:cs typeface="Arial" charset="0"/>
              </a:defRPr>
            </a:lvl1pPr>
          </a:lstStyle>
          <a:p>
            <a:pPr>
              <a:defRPr/>
            </a:pPr>
            <a:fld id="{5785C147-DE6E-44AF-9501-F5A9E3994E64}" type="datetimeFigureOut">
              <a:rPr lang="en-US"/>
              <a:pPr>
                <a:defRPr/>
              </a:pPr>
              <a:t>11/4/2022</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20688" y="703263"/>
            <a:ext cx="6261100" cy="3521075"/>
          </a:xfrm>
          <a:prstGeom prst="rect">
            <a:avLst/>
          </a:prstGeom>
          <a:noFill/>
          <a:ln w="12700">
            <a:solidFill>
              <a:prstClr val="black"/>
            </a:solidFill>
          </a:ln>
        </p:spPr>
        <p:txBody>
          <a:bodyPr vert="horz" lIns="94221" tIns="47111" rIns="94221" bIns="47111"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10891" y="4460167"/>
            <a:ext cx="5680693" cy="4224494"/>
          </a:xfrm>
          <a:prstGeom prst="rect">
            <a:avLst/>
          </a:prstGeom>
        </p:spPr>
        <p:txBody>
          <a:bodyPr vert="horz" lIns="94221" tIns="47111" rIns="94221" bIns="471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0" y="8917127"/>
            <a:ext cx="3078383" cy="469745"/>
          </a:xfrm>
          <a:prstGeom prst="rect">
            <a:avLst/>
          </a:prstGeom>
        </p:spPr>
        <p:txBody>
          <a:bodyPr vert="horz" lIns="94221" tIns="47111" rIns="94221" bIns="47111"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4022485" y="8917127"/>
            <a:ext cx="3078383" cy="469745"/>
          </a:xfrm>
          <a:prstGeom prst="rect">
            <a:avLst/>
          </a:prstGeom>
        </p:spPr>
        <p:txBody>
          <a:bodyPr vert="horz" lIns="94221" tIns="47111" rIns="94221" bIns="47111"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42253666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The NFHS is the national leadership organization for high school sports and fine arts activities; </a:t>
            </a:r>
          </a:p>
          <a:p>
            <a:r>
              <a:rPr lang="en-US" sz="1200" kern="1200" dirty="0">
                <a:solidFill>
                  <a:schemeClr val="tx1"/>
                </a:solidFill>
                <a:effectLst/>
                <a:latin typeface="+mn-lt"/>
                <a:ea typeface="+mn-ea"/>
                <a:cs typeface="+mn-cs"/>
              </a:rPr>
              <a:t>We serve as t</a:t>
            </a:r>
            <a:r>
              <a:rPr lang="en-US" dirty="0"/>
              <a:t>he National authority on</a:t>
            </a:r>
            <a:r>
              <a:rPr lang="en-US" baseline="0" dirty="0"/>
              <a:t> interscholastic sports and activities</a:t>
            </a:r>
            <a:r>
              <a:rPr lang="en-US" sz="1200" kern="1200" dirty="0">
                <a:solidFill>
                  <a:schemeClr val="tx1"/>
                </a:solidFill>
                <a:effectLst/>
                <a:latin typeface="+mn-lt"/>
                <a:ea typeface="+mn-ea"/>
                <a:cs typeface="+mn-cs"/>
              </a:rPr>
              <a:t>; conduct national meetings; sanction interstate events; produce national publication for high school administrators;</a:t>
            </a:r>
          </a:p>
          <a:p>
            <a:r>
              <a:rPr lang="en-US" sz="1200" kern="1200" dirty="0">
                <a:solidFill>
                  <a:schemeClr val="tx1"/>
                </a:solidFill>
                <a:effectLst/>
                <a:latin typeface="+mn-lt"/>
                <a:ea typeface="+mn-ea"/>
                <a:cs typeface="+mn-cs"/>
              </a:rPr>
              <a:t>National source for interscholastic coach training and national information center.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VISION - It is the vision of the NFHS to help prepare tomorrow’s leaders for the next level of life through the many program offerings in education-based</a:t>
            </a:r>
            <a:r>
              <a:rPr lang="en-US" baseline="0" dirty="0"/>
              <a:t> athletics and activities.</a:t>
            </a:r>
            <a:endParaRPr lang="en-US" dirty="0"/>
          </a:p>
          <a:p>
            <a:pPr lvl="1"/>
            <a:r>
              <a:rPr lang="en-US" dirty="0"/>
              <a:t>The National Federation of State High School Associations (NFHS) is the national leader for education-based high school athletics and activities, </a:t>
            </a:r>
          </a:p>
          <a:p>
            <a:pPr lvl="1"/>
            <a:r>
              <a:rPr lang="en-US" u="none" dirty="0"/>
              <a:t>which prepare tomorrow’s leaders for the next level of life through </a:t>
            </a:r>
            <a:r>
              <a:rPr lang="en-US" dirty="0"/>
              <a:t>innovative programs, healthy participation, achievement, and development of positive relationships.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MISSION - A significant responsibility</a:t>
            </a:r>
            <a:r>
              <a:rPr lang="en-US" baseline="0" dirty="0"/>
              <a:t> of the NFHS is the commitment to writing quality playing rules.</a:t>
            </a:r>
            <a:endParaRPr lang="en-US" dirty="0"/>
          </a:p>
          <a:p>
            <a:pPr lvl="1"/>
            <a:r>
              <a:rPr lang="en-US" dirty="0"/>
              <a:t>The National Federation of State High School Associations (NFHS) serves its members by providing leadership for the administration of education-based high school athletics and activities </a:t>
            </a:r>
          </a:p>
          <a:p>
            <a:pPr lvl="1"/>
            <a:r>
              <a:rPr lang="en-US" dirty="0"/>
              <a:t>through the </a:t>
            </a:r>
            <a:r>
              <a:rPr lang="en-US" u="sng" dirty="0"/>
              <a:t>writing of playing rules that emphasize health and safety, educational programs that develop leaders, and administrative support to increase participation opportunities and promote sportsmanship.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NFHS Membership includes 50-member state associations plus the District of Columbia.  </a:t>
            </a:r>
          </a:p>
          <a:p>
            <a:r>
              <a:rPr lang="en-US" sz="1200" kern="1200" dirty="0">
                <a:solidFill>
                  <a:schemeClr val="tx1"/>
                </a:solidFill>
                <a:effectLst/>
                <a:latin typeface="+mn-lt"/>
                <a:ea typeface="+mn-ea"/>
                <a:cs typeface="+mn-cs"/>
              </a:rPr>
              <a:t>Our membership is split into 8 different sections which are depicted in this map you see here.</a:t>
            </a:r>
          </a:p>
          <a:p>
            <a:r>
              <a:rPr lang="en-US" sz="1200" kern="1200" dirty="0">
                <a:solidFill>
                  <a:schemeClr val="tx1"/>
                </a:solidFill>
                <a:effectLst/>
                <a:latin typeface="+mn-lt"/>
                <a:ea typeface="+mn-ea"/>
                <a:cs typeface="+mn-cs"/>
              </a:rPr>
              <a:t>The NFHS reaches more </a:t>
            </a:r>
            <a:r>
              <a:rPr lang="en-US" dirty="0"/>
              <a:t>almost 20,000 high schools and 12 million participants throughout the 8 NFHS sections across</a:t>
            </a:r>
            <a:r>
              <a:rPr lang="en-US" baseline="0" dirty="0"/>
              <a:t> the U.S.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2167436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writes rules for 17 sports, publishes High School Today along with several other key publications totaling</a:t>
            </a:r>
            <a:r>
              <a:rPr lang="en-US" baseline="0" dirty="0"/>
              <a:t> over 4 million pieces annually.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2607866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000000"/>
                </a:solidFill>
                <a:effectLst/>
                <a:latin typeface="Calibri" panose="020F0502020204030204" pitchFamily="34" charset="0"/>
                <a:ea typeface="Arial" panose="020B0604020202020204" pitchFamily="34" charset="0"/>
              </a:rPr>
              <a:t>Rationale:</a:t>
            </a:r>
            <a:r>
              <a:rPr lang="en-US" sz="1200" dirty="0">
                <a:solidFill>
                  <a:srgbClr val="000000"/>
                </a:solidFill>
                <a:effectLst/>
                <a:latin typeface="Calibri" panose="020F0502020204030204" pitchFamily="34" charset="0"/>
                <a:ea typeface="Arial" panose="020B0604020202020204" pitchFamily="34" charset="0"/>
              </a:rPr>
              <a:t> Defined specific guidelines from the case book to offer consistency and guidance to a meet referee when ruling on reruns. </a:t>
            </a:r>
            <a:br>
              <a:rPr lang="en-US" sz="1200" dirty="0">
                <a:solidFill>
                  <a:srgbClr val="000000"/>
                </a:solidFill>
                <a:effectLst/>
                <a:latin typeface="Calibri" panose="020F0502020204030204" pitchFamily="34" charset="0"/>
                <a:ea typeface="Arial" panose="020B0604020202020204" pitchFamily="34" charset="0"/>
              </a:rPr>
            </a:br>
            <a:endParaRPr lang="en-US" altLang="en-US" dirty="0"/>
          </a:p>
          <a:p>
            <a:r>
              <a:rPr lang="en-US" dirty="0"/>
              <a:t>By adding this to the rules book a tweak to rule 5-9-2 was also added by the rules committee. Key takeaways plus the language in the book was added to the slide. </a:t>
            </a: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8</a:t>
            </a:fld>
            <a:endParaRPr lang="en-US"/>
          </a:p>
        </p:txBody>
      </p:sp>
    </p:spTree>
    <p:extLst>
      <p:ext uri="{BB962C8B-B14F-4D97-AF65-F5344CB8AC3E}">
        <p14:creationId xmlns:p14="http://schemas.microsoft.com/office/powerpoint/2010/main" val="1130577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effectLst/>
                <a:latin typeface="Calibri" panose="020F0502020204030204" pitchFamily="34" charset="0"/>
                <a:ea typeface="Times New Roman" panose="02020603050405020304" pitchFamily="18" charset="0"/>
              </a:rPr>
              <a:t> The athlete is not disqualified from an event until they participate in more than four events. The table was revised and moved to clarify the number of events an athlete may participate during a meet.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473360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t>
            </a:r>
            <a:r>
              <a:rPr lang="en-US" sz="1800" dirty="0">
                <a:solidFill>
                  <a:srgbClr val="000000"/>
                </a:solidFill>
                <a:effectLst/>
                <a:latin typeface="Calibri" panose="020F0502020204030204" pitchFamily="34" charset="0"/>
                <a:ea typeface="'arial',sans-serif"/>
              </a:rPr>
              <a:t>Standardize starter hold times for fair and consistent starts.</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10</a:t>
            </a:fld>
            <a:endParaRPr lang="en-US"/>
          </a:p>
        </p:txBody>
      </p:sp>
    </p:spTree>
    <p:extLst>
      <p:ext uri="{BB962C8B-B14F-4D97-AF65-F5344CB8AC3E}">
        <p14:creationId xmlns:p14="http://schemas.microsoft.com/office/powerpoint/2010/main" val="1357217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Providing two additional names gives opportunity for more athletes to be involved in regular and postseason track meets.</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11</a:t>
            </a:fld>
            <a:endParaRPr lang="en-US"/>
          </a:p>
        </p:txBody>
      </p:sp>
    </p:spTree>
    <p:extLst>
      <p:ext uri="{BB962C8B-B14F-4D97-AF65-F5344CB8AC3E}">
        <p14:creationId xmlns:p14="http://schemas.microsoft.com/office/powerpoint/2010/main" val="1664982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solidFill>
                  <a:srgbClr val="000000"/>
                </a:solidFill>
                <a:effectLst/>
                <a:latin typeface="Calibri" panose="020F0502020204030204" pitchFamily="34" charset="0"/>
                <a:ea typeface="Arial" panose="020B0604020202020204" pitchFamily="34" charset="0"/>
              </a:rPr>
              <a:t>Rule 6-6-7 states that the measurements in javelin shall be from the nearest edge of the first point of contact made by the javelin. This language was added to 6-6-4 for consistency and clarification.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r>
              <a:rPr lang="en-US" dirty="0"/>
              <a:t>If the first point of contact is not within the sector line then this is a foul. </a:t>
            </a: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12</a:t>
            </a:fld>
            <a:endParaRPr lang="en-US"/>
          </a:p>
        </p:txBody>
      </p:sp>
    </p:spTree>
    <p:extLst>
      <p:ext uri="{BB962C8B-B14F-4D97-AF65-F5344CB8AC3E}">
        <p14:creationId xmlns:p14="http://schemas.microsoft.com/office/powerpoint/2010/main" val="1286018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Mixed relays are becoming more popular at high school meets adding them to special events offers guidance to the states on how to conduct these events.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solidFill>
                <a:srgbClr val="000000"/>
              </a:solidFill>
              <a:effectLst/>
              <a:latin typeface="Calibri" panose="020F0502020204030204" pitchFamily="34"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solidFill>
                  <a:srgbClr val="000000"/>
                </a:solidFill>
                <a:effectLst/>
                <a:latin typeface="Calibri" panose="020F0502020204030204" pitchFamily="34" charset="0"/>
                <a:ea typeface="Times New Roman" panose="02020603050405020304" pitchFamily="18" charset="0"/>
              </a:rPr>
              <a:t>Teams should follow USATF youth event rules for the event unless state association policy determines otherwise.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13</a:t>
            </a:fld>
            <a:endParaRPr lang="en-US"/>
          </a:p>
        </p:txBody>
      </p:sp>
    </p:spTree>
    <p:extLst>
      <p:ext uri="{BB962C8B-B14F-4D97-AF65-F5344CB8AC3E}">
        <p14:creationId xmlns:p14="http://schemas.microsoft.com/office/powerpoint/2010/main" val="3479780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 </a:t>
            </a:r>
            <a:r>
              <a:rPr lang="en-US" sz="1800" dirty="0">
                <a:solidFill>
                  <a:srgbClr val="000000"/>
                </a:solidFill>
                <a:effectLst/>
                <a:latin typeface="Calibri" panose="020F0502020204030204" pitchFamily="34" charset="0"/>
                <a:ea typeface="Arial" panose="020B0604020202020204" pitchFamily="34" charset="0"/>
              </a:rPr>
              <a:t>There are 17 states that conduct state championships in indoor track and field, over 150,000 participants, and 21 states that sanction the activity. With recent changes to the outdoor track and field rules it became clearer that it was necessary to create a section specifically to indoor track and field rules.</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14</a:t>
            </a:fld>
            <a:endParaRPr lang="en-US"/>
          </a:p>
        </p:txBody>
      </p:sp>
    </p:spTree>
    <p:extLst>
      <p:ext uri="{BB962C8B-B14F-4D97-AF65-F5344CB8AC3E}">
        <p14:creationId xmlns:p14="http://schemas.microsoft.com/office/powerpoint/2010/main" val="4159544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Adding the words ‘or jostled’ clarifies the intent of the 2022 rules change.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15</a:t>
            </a:fld>
            <a:endParaRPr lang="en-US"/>
          </a:p>
        </p:txBody>
      </p:sp>
    </p:spTree>
    <p:extLst>
      <p:ext uri="{BB962C8B-B14F-4D97-AF65-F5344CB8AC3E}">
        <p14:creationId xmlns:p14="http://schemas.microsoft.com/office/powerpoint/2010/main" val="3728677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more definition to the track size will protect schools when dealing with contractors and making sure 400m track facilities are the right size. </a:t>
            </a: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17</a:t>
            </a:fld>
            <a:endParaRPr lang="en-US"/>
          </a:p>
        </p:txBody>
      </p:sp>
    </p:spTree>
    <p:extLst>
      <p:ext uri="{BB962C8B-B14F-4D97-AF65-F5344CB8AC3E}">
        <p14:creationId xmlns:p14="http://schemas.microsoft.com/office/powerpoint/2010/main" val="1919220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3665834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 The NFHS is concerned that unsporting behavior in education-based athletic has increased across all sports. As a result, the NFHS has made sportsmanship the no. 1 Point of Emphasis for the 2022-23 school year.</a:t>
            </a:r>
          </a:p>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 The interscholastic coach is responsible for setting the tone at athletic contests and must act in a sportsmanlike manner.</a:t>
            </a:r>
          </a:p>
          <a:p>
            <a:pPr>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rPr>
              <a:t> If coaches are complaining constantly about the decision of officials, spectators are likely to do the same.</a:t>
            </a:r>
          </a:p>
          <a:p>
            <a:pPr>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 A positive, open line of communication between officials and coaches ultimately leads to better behavior by student-athletes.</a:t>
            </a:r>
          </a:p>
          <a:p>
            <a:pPr>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 </a:t>
            </a:r>
            <a:r>
              <a:rPr lang="en-US" sz="1200" dirty="0">
                <a:latin typeface="+mj-lt"/>
                <a:ea typeface="Calibri" panose="020F0502020204030204" pitchFamily="34" charset="0"/>
                <a:cs typeface="Times New Roman" panose="02020603050405020304" pitchFamily="18" charset="0"/>
              </a:rPr>
              <a:t>Good sporting behavior is expected before, during and after every contest.</a:t>
            </a:r>
          </a:p>
          <a:p>
            <a:pPr>
              <a:lnSpc>
                <a:spcPct val="107000"/>
              </a:lnSpc>
              <a:spcBef>
                <a:spcPts val="0"/>
              </a:spcBef>
              <a:spcAft>
                <a:spcPts val="800"/>
              </a:spcAft>
              <a:buFont typeface="Arial" panose="020B0604020202020204" pitchFamily="34" charset="0"/>
              <a:buChar char="•"/>
            </a:pPr>
            <a:endParaRPr lang="en-US" sz="1200" dirty="0">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3590831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rPr>
              <a:t>Contest officials should never engage with spectators who are exhibiting unsporting behavior. Instead, school </a:t>
            </a:r>
            <a:r>
              <a:rPr lang="en-US" sz="1200" dirty="0">
                <a:effectLst/>
                <a:latin typeface="+mj-lt"/>
                <a:ea typeface="Calibri" panose="020F0502020204030204" pitchFamily="34" charset="0"/>
                <a:cs typeface="Times New Roman" panose="02020603050405020304" pitchFamily="18" charset="0"/>
              </a:rPr>
              <a:t>administration, or in their absence, the home team’s head coach is responsible for dealing with unruly spectators.</a:t>
            </a:r>
          </a:p>
          <a:p>
            <a:pPr marL="457200" marR="0" lvl="0" indent="-457200">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The NFHS is concerned about unsporting behavior inhibiting the recruitment and retainment of officials.</a:t>
            </a:r>
          </a:p>
          <a:p>
            <a:pPr marL="457200" marR="0" lvl="0" indent="-457200">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rPr>
              <a:t>In addition, an environment with demeaning language, taunting and/or hate speech directed at players does not further the mission of education-based activity programs.</a:t>
            </a:r>
            <a:endParaRPr lang="en-US" sz="1200" dirty="0">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3745984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0"/>
              </a:spcAft>
              <a:buNone/>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During a track and field competition there are instances where there are disagreements with an official’s call. In these cases, a protest may be made to the Meet Referee. The Meet Referee’s decision in all matters is final. At meets where a Jury of Appeals is appointed by the games committee a coach may protest if they believe that the state’s terms and conditions of competition or the application of the rule(s) have been misapplied or misinterpreted by the Referee, a written appeal may be made to the Jury of Appeals.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a:p>
        </p:txBody>
      </p:sp>
    </p:spTree>
    <p:extLst>
      <p:ext uri="{BB962C8B-B14F-4D97-AF65-F5344CB8AC3E}">
        <p14:creationId xmlns:p14="http://schemas.microsoft.com/office/powerpoint/2010/main" val="350867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7000"/>
              </a:lnSpc>
              <a:spcBef>
                <a:spcPts val="0"/>
              </a:spcBef>
              <a:spcAft>
                <a:spcPts val="0"/>
              </a:spcAft>
              <a:buClrTx/>
              <a:buSzTx/>
              <a:buFontTx/>
              <a:buNone/>
              <a:tabLst/>
              <a:defRP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Video replay or television monitoring equipment, other than the official finish line equipment approved by the games committee prior to the start of competition, shall not be used to make decisions related to the meet. </a:t>
            </a:r>
          </a:p>
          <a:p>
            <a:pPr marL="0" marR="0">
              <a:lnSpc>
                <a:spcPct val="107000"/>
              </a:lnSpc>
              <a:spcBef>
                <a:spcPts val="0"/>
              </a:spcBef>
              <a:spcAft>
                <a:spcPts val="0"/>
              </a:spcAft>
            </a:pPr>
            <a:endPar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Coaches may</a:t>
            </a:r>
            <a:r>
              <a:rPr lang="en-US" sz="1200" b="1" u="sng"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NOT</a:t>
            </a: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protest </a:t>
            </a:r>
          </a:p>
          <a:p>
            <a:pPr marL="342900" marR="0" lvl="0" indent="-342900">
              <a:lnSpc>
                <a:spcPct val="107000"/>
              </a:lnSpc>
              <a:spcBef>
                <a:spcPts val="0"/>
              </a:spcBef>
              <a:spcAft>
                <a:spcPts val="0"/>
              </a:spcAft>
              <a:buFont typeface="+mj-lt"/>
              <a:buAutoNum type="alphaLcPeriod"/>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Any judgment decision pertaining to violations or alleged violations of the rules.</a:t>
            </a:r>
          </a:p>
          <a:p>
            <a:pPr marL="342900" marR="0" lvl="0" indent="-342900">
              <a:lnSpc>
                <a:spcPct val="107000"/>
              </a:lnSpc>
              <a:spcBef>
                <a:spcPts val="0"/>
              </a:spcBef>
              <a:spcAft>
                <a:spcPts val="0"/>
              </a:spcAft>
              <a:buFont typeface="+mj-lt"/>
              <a:buAutoNum type="alphaLcPeriod"/>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 decision made by the finish judges or timers that does not involve misapplication of a rule, or the terms and conditions of competition.</a:t>
            </a:r>
          </a:p>
          <a:p>
            <a:pPr marL="342900" marR="0" lvl="0" indent="-342900">
              <a:lnSpc>
                <a:spcPct val="107000"/>
              </a:lnSpc>
              <a:spcBef>
                <a:spcPts val="0"/>
              </a:spcBef>
              <a:spcAft>
                <a:spcPts val="0"/>
              </a:spcAft>
              <a:buFont typeface="+mj-lt"/>
              <a:buAutoNum type="alphaLcPeriod"/>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Whether a start is fair and legal.</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a:p>
        </p:txBody>
      </p:sp>
    </p:spTree>
    <p:extLst>
      <p:ext uri="{BB962C8B-B14F-4D97-AF65-F5344CB8AC3E}">
        <p14:creationId xmlns:p14="http://schemas.microsoft.com/office/powerpoint/2010/main" val="546013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Training for Cross Country is unique in that there are so many options afforded to the runner(s) to accomplish their workouts. Not being limited to the track allows the runners access to parks, city streets, highways and country roads. </a:t>
            </a:r>
          </a:p>
          <a:p>
            <a:pPr marL="0" indent="0">
              <a:buFont typeface="Arial" panose="020B0604020202020204" pitchFamily="34" charset="0"/>
              <a:buNone/>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However, each of these options creates safety concerns that all runners</a:t>
            </a:r>
            <a:r>
              <a:rPr lang="en-US" sz="1200" u="sng"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and coaches should keep in mind. </a:t>
            </a:r>
          </a:p>
          <a:p>
            <a:pPr marL="171450" indent="-171450">
              <a:buFont typeface="Arial" panose="020B0604020202020204" pitchFamily="34" charset="0"/>
              <a:buChar cha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Workouts and runs should be fun, relaxing, carefree experiences. </a:t>
            </a:r>
          </a:p>
          <a:p>
            <a:pPr marL="171450" indent="-171450">
              <a:buFont typeface="Arial" panose="020B0604020202020204" pitchFamily="34" charset="0"/>
              <a:buChar char="•"/>
            </a:pPr>
            <a:r>
              <a:rPr lang="en-US" sz="12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T</a:t>
            </a: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he need for runner safety tips is evidenced by a dramatic increase in pedestrian deaths in the United States, as well as eight reported running-related motor vehicle crashes resulting in nine deaths and two disabling injuries among middle school and high school cross country and track and field runners between 2011 and 2021.</a:t>
            </a:r>
          </a:p>
          <a:p>
            <a:pPr marL="171450" indent="-171450">
              <a:buFont typeface="Arial" panose="020B0604020202020204" pitchFamily="34" charset="0"/>
              <a:buChar cha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Cross Country runners share the road with vehicles and drivers that have become increasingly more distracted on the roads.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759533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It is critical that administrators, coaches and athletes promote and practice safety and risk minimization strategies as Cross Country runners share the road with vehicles and drivers that have become increasingly distracted on the roads.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Some key safety measures that can be promoted by school coaches and others to their Cross Country runners include: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Using sidewalks when available or run facing traffic.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Stay alert and avoid wearing headphones and using electronic devices, including cell phones.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Crossing roads at crosswalks and intersections, when available. If not, cross at a well-lit location.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when it is dark. If it is dark, wear bright, reflective materials and/or use a flashlight or head lamp.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Follow the rules of the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along eastbound roads at sunrise or along westbound roads at sunset.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Provide a safety orientation for first-year runners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in pairs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Never run against traffic lights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in higher traffic speed areas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during lower traffic times if running along a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loitering along the road before and after runs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7000"/>
              </a:lnSpc>
              <a:spcBef>
                <a:spcPts val="0"/>
              </a:spcBef>
              <a:spcAft>
                <a:spcPts val="0"/>
              </a:spcAft>
              <a:buClrTx/>
              <a:buSzPts val="1000"/>
              <a:buFont typeface="Symbol" panose="05050102010706020507" pitchFamily="18" charset="2"/>
              <a:buNone/>
              <a:tabLst>
                <a:tab pos="457200" algn="l"/>
              </a:tabLst>
              <a:defRP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Coaches need to plan when developing a road route where stop lights, routes, and heavy traffic exist. </a:t>
            </a:r>
          </a:p>
          <a:p>
            <a:pPr marL="0" marR="0" lvl="0" indent="0" algn="l" defTabSz="914400" rtl="0" eaLnBrk="0" fontAlgn="base" latinLnBrk="0" hangingPunct="0">
              <a:lnSpc>
                <a:spcPct val="107000"/>
              </a:lnSpc>
              <a:spcBef>
                <a:spcPts val="0"/>
              </a:spcBef>
              <a:spcAft>
                <a:spcPts val="0"/>
              </a:spcAft>
              <a:buClrTx/>
              <a:buSzPts val="1000"/>
              <a:buFont typeface="Symbol" panose="05050102010706020507" pitchFamily="18" charset="2"/>
              <a:buNone/>
              <a:tabLst>
                <a:tab pos="457200" algn="l"/>
              </a:tabLst>
              <a:defRP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Educating the athletes on where to go for safety in case of weather, emergency situations and hydration stops is crucial to athlete safety. </a:t>
            </a:r>
          </a:p>
          <a:p>
            <a:pPr marL="0" marR="0" lvl="0" indent="0">
              <a:lnSpc>
                <a:spcPct val="107000"/>
              </a:lnSpc>
              <a:spcBef>
                <a:spcPts val="0"/>
              </a:spcBef>
              <a:spcAft>
                <a:spcPts val="0"/>
              </a:spcAft>
              <a:buSzPts val="1000"/>
              <a:buFont typeface="Symbol" panose="05050102010706020507" pitchFamily="18" charset="2"/>
              <a:buNone/>
              <a:tabLst>
                <a:tab pos="457200" algn="l"/>
              </a:tabLst>
            </a:pPr>
            <a:endPar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endPar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4226342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It is critical that administrators, coaches and athletes promote and practice safety and risk minimization strategies as Cross Country runners share the road with vehicles and drivers that have become increasingly distracted on the roads.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Some key safety measures that can be promoted by school coaches and others to their Cross Country runners include: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Using sidewalks when available or run facing traffic.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Stay alert and avoid wearing headphones and using electronic devices, including cell phones.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Crossing roads at crosswalks and intersections, when available. If not, cross at a well-lit location.</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when it is dark. If it is dark, wear bright, reflective materials and/or use a flashlight or head lamp.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Follow the rules of the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along eastbound roads at sunrise or along westbound roads at sunset.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Provide a safety orientation for first-year runners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in pairs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Never run against traffic lights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in higher traffic speed areas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during lower traffic times if running along a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loitering along the road before and after runs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SzPts val="1000"/>
              <a:buFont typeface="Symbol" panose="05050102010706020507" pitchFamily="18" charset="2"/>
              <a:buNone/>
              <a:tabLst>
                <a:tab pos="457200" algn="l"/>
              </a:tabLst>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Coaches need to plan when developing a road route where stop lights, routes, and heavy traffic exist. </a:t>
            </a:r>
          </a:p>
          <a:p>
            <a:pPr marL="0" marR="0" lvl="0" indent="0" algn="l" defTabSz="914400" rtl="0" eaLnBrk="0" fontAlgn="base" latinLnBrk="0" hangingPunct="0">
              <a:lnSpc>
                <a:spcPct val="107000"/>
              </a:lnSpc>
              <a:spcBef>
                <a:spcPts val="0"/>
              </a:spcBef>
              <a:spcAft>
                <a:spcPts val="0"/>
              </a:spcAft>
              <a:buClrTx/>
              <a:buSzPts val="1000"/>
              <a:buFont typeface="Symbol" panose="05050102010706020507" pitchFamily="18" charset="2"/>
              <a:buNone/>
              <a:tabLst>
                <a:tab pos="457200" algn="l"/>
              </a:tabLst>
              <a:defRPr/>
            </a:pP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Educating the athletes on where to go for safety in case of weather, emergency situations and hydration stops is crucial to athlete safety. </a:t>
            </a:r>
          </a:p>
          <a:p>
            <a:pPr marL="0" marR="0" lvl="0" indent="0">
              <a:lnSpc>
                <a:spcPct val="107000"/>
              </a:lnSpc>
              <a:spcBef>
                <a:spcPts val="0"/>
              </a:spcBef>
              <a:spcAft>
                <a:spcPts val="0"/>
              </a:spcAft>
              <a:buSzPts val="1000"/>
              <a:buFont typeface="Symbol" panose="05050102010706020507" pitchFamily="18" charset="2"/>
              <a:buNone/>
              <a:tabLst>
                <a:tab pos="457200" algn="l"/>
              </a:tabLst>
            </a:pPr>
            <a:endPar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endPar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2471074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27</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28</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30</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32</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33</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34</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35</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0" r="90"/>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0" r="90"/>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1090"/>
            <a:ext cx="12191999"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a:extLst>
              <a:ext uri="{FF2B5EF4-FFF2-40B4-BE49-F238E27FC236}">
                <a16:creationId xmlns:a16="http://schemas.microsoft.com/office/drawing/2014/main" xmlns="" id="{82C2F04B-E480-4EA4-ADA6-907F3117507C}"/>
              </a:ext>
            </a:extLst>
          </p:cNvPr>
          <p:cNvPicPr>
            <a:picLocks noChangeAspect="1"/>
          </p:cNvPicPr>
          <p:nvPr/>
        </p:nvPicPr>
        <p:blipFill>
          <a:blip r:embed="rId2" cstate="print">
            <a:extLst>
              <a:ext uri="{28A0092B-C50C-407E-A947-70E740481C1C}">
                <a14:useLocalDpi xmlns:a14="http://schemas.microsoft.com/office/drawing/2010/main" val="0"/>
              </a:ext>
            </a:extLst>
          </a:blip>
          <a:srcRect l="215" r="215"/>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11/4/2022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895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11/4/2022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13" name="Picture 12" descr="A picture containing vector graphics&#10;&#10;Description automatically generated">
            <a:extLst>
              <a:ext uri="{FF2B5EF4-FFF2-40B4-BE49-F238E27FC236}">
                <a16:creationId xmlns:a16="http://schemas.microsoft.com/office/drawing/2014/main" xmlns="" id="{32A48D90-DD2B-46BD-B85A-7510DDBBAC4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6242" y="5749230"/>
            <a:ext cx="813855" cy="950065"/>
          </a:xfrm>
          <a:prstGeom prst="rect">
            <a:avLst/>
          </a:prstGeom>
        </p:spPr>
      </p:pic>
    </p:spTree>
    <p:extLst>
      <p:ext uri="{BB962C8B-B14F-4D97-AF65-F5344CB8AC3E}">
        <p14:creationId xmlns:p14="http://schemas.microsoft.com/office/powerpoint/2010/main" val="1072755151"/>
      </p:ext>
    </p:extLst>
  </p:cSld>
  <p:clrMap bg1="lt1" tx1="dk1" bg2="lt2" tx2="dk2" accent1="accent1" accent2="accent2" accent3="accent3" accent4="accent4" accent5="accent5" accent6="accent6" hlink="hlink" folHlink="folHlink"/>
  <p:sldLayoutIdLst>
    <p:sldLayoutId id="2147483842" r:id="rId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45" r:id="rId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jpeg"/><Relationship Id="rId3" Type="http://schemas.openxmlformats.org/officeDocument/2006/relationships/image" Target="../media/image17.jpg"/><Relationship Id="rId7" Type="http://schemas.openxmlformats.org/officeDocument/2006/relationships/image" Target="../media/image21.jpeg"/><Relationship Id="rId12" Type="http://schemas.openxmlformats.org/officeDocument/2006/relationships/image" Target="../media/image26.tif"/><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g"/><Relationship Id="rId15" Type="http://schemas.openxmlformats.org/officeDocument/2006/relationships/image" Target="../media/image29.png"/><Relationship Id="rId10" Type="http://schemas.openxmlformats.org/officeDocument/2006/relationships/image" Target="../media/image24.jpeg"/><Relationship Id="rId4" Type="http://schemas.openxmlformats.org/officeDocument/2006/relationships/image" Target="../media/image18.jpg"/><Relationship Id="rId9" Type="http://schemas.openxmlformats.org/officeDocument/2006/relationships/image" Target="../media/image23.jpeg"/><Relationship Id="rId14" Type="http://schemas.openxmlformats.org/officeDocument/2006/relationships/image" Target="../media/image28.jpeg"/></Relationships>
</file>

<file path=ppt/slides/_rels/slide5.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jpeg"/><Relationship Id="rId18" Type="http://schemas.openxmlformats.org/officeDocument/2006/relationships/image" Target="../media/image45.jpeg"/><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image" Target="../media/image39.jpeg"/><Relationship Id="rId17" Type="http://schemas.openxmlformats.org/officeDocument/2006/relationships/image" Target="../media/image44.jpeg"/><Relationship Id="rId2" Type="http://schemas.openxmlformats.org/officeDocument/2006/relationships/notesSlide" Target="../notesSlides/notesSlide5.xml"/><Relationship Id="rId16" Type="http://schemas.openxmlformats.org/officeDocument/2006/relationships/image" Target="../media/image43.jpeg"/><Relationship Id="rId20" Type="http://schemas.openxmlformats.org/officeDocument/2006/relationships/image" Target="../media/image47.jpg"/><Relationship Id="rId1" Type="http://schemas.openxmlformats.org/officeDocument/2006/relationships/slideLayout" Target="../slideLayouts/slideLayout3.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5" Type="http://schemas.openxmlformats.org/officeDocument/2006/relationships/image" Target="../media/image42.jpeg"/><Relationship Id="rId10" Type="http://schemas.openxmlformats.org/officeDocument/2006/relationships/image" Target="../media/image37.jpeg"/><Relationship Id="rId19" Type="http://schemas.openxmlformats.org/officeDocument/2006/relationships/image" Target="../media/image46.jpg"/><Relationship Id="rId4" Type="http://schemas.openxmlformats.org/officeDocument/2006/relationships/image" Target="../media/image31.jpeg"/><Relationship Id="rId9" Type="http://schemas.openxmlformats.org/officeDocument/2006/relationships/image" Target="../media/image36.jpeg"/><Relationship Id="rId14" Type="http://schemas.openxmlformats.org/officeDocument/2006/relationships/image" Target="../media/image41.jpeg"/></Relationships>
</file>

<file path=ppt/slides/_rels/slide6.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48.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www.sportsbuilders.org/"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g"/></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65.jpeg"/></Relationships>
</file>

<file path=ppt/slides/_rels/slide3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p:txBody>
          <a:bodyPr/>
          <a:lstStyle/>
          <a:p>
            <a:r>
              <a:rPr lang="en-US" dirty="0"/>
              <a:t>2023 NFHS Track and Field and cross country </a:t>
            </a:r>
            <a:r>
              <a:rPr lang="en-US" dirty="0" err="1"/>
              <a:t>powerpoint</a:t>
            </a:r>
            <a:endParaRPr lang="en-US" dirty="0"/>
          </a:p>
        </p:txBody>
      </p:sp>
      <p:sp>
        <p:nvSpPr>
          <p:cNvPr id="4" name="Subtitle 3">
            <a:extLst>
              <a:ext uri="{FF2B5EF4-FFF2-40B4-BE49-F238E27FC236}">
                <a16:creationId xmlns:a16="http://schemas.microsoft.com/office/drawing/2014/main" xmlns="" id="{5446AC9A-1F48-4526-9DD1-AB4700D03743}"/>
              </a:ext>
            </a:extLst>
          </p:cNvPr>
          <p:cNvSpPr>
            <a:spLocks noGrp="1"/>
          </p:cNvSpPr>
          <p:nvPr>
            <p:ph type="subTitle" idx="1"/>
          </p:nvPr>
        </p:nvSpPr>
        <p:spPr/>
        <p:txBody>
          <a:bodyPr/>
          <a:lstStyle/>
          <a:p>
            <a:pPr marL="342900" indent="-342900">
              <a:buFont typeface="Arial" panose="020B0604020202020204" pitchFamily="34" charset="0"/>
              <a:buChar char="•"/>
            </a:pPr>
            <a:r>
              <a:rPr lang="en-US" dirty="0"/>
              <a:t>Rules Changes</a:t>
            </a:r>
          </a:p>
          <a:p>
            <a:pPr marL="342900" indent="-342900">
              <a:buFont typeface="Arial" panose="020B0604020202020204" pitchFamily="34" charset="0"/>
              <a:buChar char="•"/>
            </a:pPr>
            <a:r>
              <a:rPr lang="en-US" dirty="0"/>
              <a:t>Major Editorial Changes</a:t>
            </a:r>
          </a:p>
          <a:p>
            <a:pPr marL="342900" indent="-342900">
              <a:buFont typeface="Arial" panose="020B0604020202020204" pitchFamily="34" charset="0"/>
              <a:buChar char="•"/>
            </a:pPr>
            <a:r>
              <a:rPr lang="en-US" dirty="0"/>
              <a:t>Points of Emphasis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xmlns="" id="{1AD34458-BE1B-4C5F-87E5-BBDEE95DB41C}"/>
              </a:ext>
            </a:extLst>
          </p:cNvPr>
          <p:cNvPicPr>
            <a:picLocks noChangeAspect="1"/>
          </p:cNvPicPr>
          <p:nvPr/>
        </p:nvPicPr>
        <p:blipFill>
          <a:blip r:embed="rId10"/>
          <a:stretch>
            <a:fillRect/>
          </a:stretch>
        </p:blipFill>
        <p:spPr>
          <a:xfrm>
            <a:off x="7981097" y="4673600"/>
            <a:ext cx="1048603" cy="12375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dirty="0"/>
              <a:t>NFHS Track and field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a:t>www.nfhs.org</a:t>
            </a:r>
          </a:p>
        </p:txBody>
      </p:sp>
      <p:pic>
        <p:nvPicPr>
          <p:cNvPr id="37" name="Picture Placeholder 36" descr="A person smiling for the camera&#10;&#10;Description automatically generated with low confidence">
            <a:extLst>
              <a:ext uri="{FF2B5EF4-FFF2-40B4-BE49-F238E27FC236}">
                <a16:creationId xmlns:a16="http://schemas.microsoft.com/office/drawing/2014/main" xmlns="" id="{D39F1656-FDBD-8FF9-6A1E-26AFA495520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06" b="206"/>
          <a:stretch>
            <a:fillRect/>
          </a:stretch>
        </p:blipFill>
        <p:spPr/>
      </p:pic>
      <p:pic>
        <p:nvPicPr>
          <p:cNvPr id="39" name="Picture Placeholder 38" descr="A close-up of a person smiling&#10;&#10;Description automatically generated">
            <a:extLst>
              <a:ext uri="{FF2B5EF4-FFF2-40B4-BE49-F238E27FC236}">
                <a16:creationId xmlns:a16="http://schemas.microsoft.com/office/drawing/2014/main" xmlns="" id="{8C105DB7-0469-7586-25E3-5EC037015C42}"/>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56" r="56"/>
          <a:stretch>
            <a:fillRect/>
          </a:stretch>
        </p:blipFill>
        <p:spPr/>
      </p:pic>
      <p:pic>
        <p:nvPicPr>
          <p:cNvPr id="59" name="Picture Placeholder 58" descr="A picture containing person, person, wall, indoor&#10;&#10;Description automatically generated">
            <a:extLst>
              <a:ext uri="{FF2B5EF4-FFF2-40B4-BE49-F238E27FC236}">
                <a16:creationId xmlns:a16="http://schemas.microsoft.com/office/drawing/2014/main" xmlns="" id="{ACBA134D-2255-AB30-4EC6-95953B436AAA}"/>
              </a:ext>
            </a:extLst>
          </p:cNvPr>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t="3143" b="3143"/>
          <a:stretch>
            <a:fillRect/>
          </a:stretch>
        </p:blipFill>
        <p:spPr/>
      </p:pic>
      <p:pic>
        <p:nvPicPr>
          <p:cNvPr id="43" name="Picture Placeholder 42" descr="A person smiling for the camera&#10;&#10;Description automatically generated with medium confidence">
            <a:extLst>
              <a:ext uri="{FF2B5EF4-FFF2-40B4-BE49-F238E27FC236}">
                <a16:creationId xmlns:a16="http://schemas.microsoft.com/office/drawing/2014/main" xmlns="" id="{31168C0C-A309-47DC-661B-5C36325CCEA7}"/>
              </a:ext>
            </a:extLst>
          </p:cNvPr>
          <p:cNvPicPr>
            <a:picLocks noGrp="1" noChangeAspect="1"/>
          </p:cNvPicPr>
          <p:nvPr>
            <p:ph type="pic" sz="quarter" idx="16"/>
          </p:nvPr>
        </p:nvPicPr>
        <p:blipFill>
          <a:blip r:embed="rId6" cstate="print">
            <a:extLst>
              <a:ext uri="{28A0092B-C50C-407E-A947-70E740481C1C}">
                <a14:useLocalDpi xmlns:a14="http://schemas.microsoft.com/office/drawing/2010/main" val="0"/>
              </a:ext>
            </a:extLst>
          </a:blip>
          <a:srcRect t="11565" b="11565"/>
          <a:stretch>
            <a:fillRect/>
          </a:stretch>
        </p:blipFill>
        <p:spPr/>
      </p:pic>
      <p:pic>
        <p:nvPicPr>
          <p:cNvPr id="45" name="Picture Placeholder 44" descr="A picture containing wall, indoor, person, toilet&#10;&#10;Description automatically generated">
            <a:extLst>
              <a:ext uri="{FF2B5EF4-FFF2-40B4-BE49-F238E27FC236}">
                <a16:creationId xmlns:a16="http://schemas.microsoft.com/office/drawing/2014/main" xmlns="" id="{0CBC2E34-E93F-2CB5-9AE2-460D41D0D43F}"/>
              </a:ext>
            </a:extLst>
          </p:cNvPr>
          <p:cNvPicPr>
            <a:picLocks noGrp="1" noChangeAspect="1"/>
          </p:cNvPicPr>
          <p:nvPr>
            <p:ph type="pic" sz="quarter" idx="17"/>
          </p:nvPr>
        </p:nvPicPr>
        <p:blipFill>
          <a:blip r:embed="rId7" cstate="print">
            <a:extLst>
              <a:ext uri="{28A0092B-C50C-407E-A947-70E740481C1C}">
                <a14:useLocalDpi xmlns:a14="http://schemas.microsoft.com/office/drawing/2010/main" val="0"/>
              </a:ext>
            </a:extLst>
          </a:blip>
          <a:srcRect l="5929" r="5929"/>
          <a:stretch>
            <a:fillRect/>
          </a:stretch>
        </p:blipFill>
        <p:spPr>
          <a:xfrm rot="5400000">
            <a:off x="6518275" y="2398713"/>
            <a:ext cx="1235075" cy="1050925"/>
          </a:xfrm>
        </p:spPr>
      </p:pic>
      <p:pic>
        <p:nvPicPr>
          <p:cNvPr id="47" name="Picture Placeholder 46" descr="A person smiling for the camera&#10;&#10;Description automatically generated with medium confidence">
            <a:extLst>
              <a:ext uri="{FF2B5EF4-FFF2-40B4-BE49-F238E27FC236}">
                <a16:creationId xmlns:a16="http://schemas.microsoft.com/office/drawing/2014/main" xmlns="" id="{D75E0502-4A92-70F5-9CC0-9D80F4C9C7FA}"/>
              </a:ext>
            </a:extLst>
          </p:cNvPr>
          <p:cNvPicPr>
            <a:picLocks noGrp="1" noChangeAspect="1"/>
          </p:cNvPicPr>
          <p:nvPr>
            <p:ph type="pic" sz="quarter" idx="18"/>
          </p:nvPr>
        </p:nvPicPr>
        <p:blipFill>
          <a:blip r:embed="rId8">
            <a:extLst>
              <a:ext uri="{28A0092B-C50C-407E-A947-70E740481C1C}">
                <a14:useLocalDpi xmlns:a14="http://schemas.microsoft.com/office/drawing/2010/main" val="0"/>
              </a:ext>
            </a:extLst>
          </a:blip>
          <a:srcRect l="5357" r="5357"/>
          <a:stretch>
            <a:fillRect/>
          </a:stretch>
        </p:blipFill>
        <p:spPr/>
      </p:pic>
      <p:pic>
        <p:nvPicPr>
          <p:cNvPr id="41" name="Picture Placeholder 40" descr="A person in a suit and tie&#10;&#10;Description automatically generated with medium confidence">
            <a:extLst>
              <a:ext uri="{FF2B5EF4-FFF2-40B4-BE49-F238E27FC236}">
                <a16:creationId xmlns:a16="http://schemas.microsoft.com/office/drawing/2014/main" xmlns="" id="{AD64E6ED-3878-B4DC-42A2-F443DDB45D1A}"/>
              </a:ext>
            </a:extLst>
          </p:cNvPr>
          <p:cNvPicPr>
            <a:picLocks noGrp="1" noChangeAspect="1"/>
          </p:cNvPicPr>
          <p:nvPr>
            <p:ph type="pic" sz="quarter" idx="20"/>
          </p:nvPr>
        </p:nvPicPr>
        <p:blipFill>
          <a:blip r:embed="rId9" cstate="print">
            <a:extLst>
              <a:ext uri="{28A0092B-C50C-407E-A947-70E740481C1C}">
                <a14:useLocalDpi xmlns:a14="http://schemas.microsoft.com/office/drawing/2010/main" val="0"/>
              </a:ext>
            </a:extLst>
          </a:blip>
          <a:srcRect t="3051" b="3051"/>
          <a:stretch>
            <a:fillRect/>
          </a:stretch>
        </p:blipFill>
        <p:spPr/>
      </p:pic>
      <p:sp>
        <p:nvSpPr>
          <p:cNvPr id="12" name="Text Placeholder 11">
            <a:extLst>
              <a:ext uri="{FF2B5EF4-FFF2-40B4-BE49-F238E27FC236}">
                <a16:creationId xmlns:a16="http://schemas.microsoft.com/office/drawing/2014/main" xmlns="" id="{D61F14D8-0AB0-49C2-9F4C-F7B13C1471FE}"/>
              </a:ext>
            </a:extLst>
          </p:cNvPr>
          <p:cNvSpPr>
            <a:spLocks noGrp="1"/>
          </p:cNvSpPr>
          <p:nvPr>
            <p:ph type="body" sz="quarter" idx="21"/>
          </p:nvPr>
        </p:nvSpPr>
        <p:spPr/>
        <p:txBody>
          <a:bodyPr/>
          <a:lstStyle/>
          <a:p>
            <a:r>
              <a:rPr lang="en-US" b="1" dirty="0"/>
              <a:t>Dr. Karissa Niehoff</a:t>
            </a:r>
          </a:p>
          <a:p>
            <a:r>
              <a:rPr lang="en-US" dirty="0"/>
              <a:t>NFHS</a:t>
            </a:r>
          </a:p>
          <a:p>
            <a:r>
              <a:rPr lang="en-US" dirty="0"/>
              <a:t>Publisher	</a:t>
            </a:r>
          </a:p>
        </p:txBody>
      </p:sp>
      <p:sp>
        <p:nvSpPr>
          <p:cNvPr id="13" name="Text Placeholder 12">
            <a:extLst>
              <a:ext uri="{FF2B5EF4-FFF2-40B4-BE49-F238E27FC236}">
                <a16:creationId xmlns:a16="http://schemas.microsoft.com/office/drawing/2014/main" xmlns="" id="{C453CC4C-276F-4C33-8528-A5F1FF4E8618}"/>
              </a:ext>
            </a:extLst>
          </p:cNvPr>
          <p:cNvSpPr>
            <a:spLocks noGrp="1"/>
          </p:cNvSpPr>
          <p:nvPr>
            <p:ph type="body" sz="quarter" idx="22"/>
          </p:nvPr>
        </p:nvSpPr>
        <p:spPr/>
        <p:txBody>
          <a:bodyPr/>
          <a:lstStyle/>
          <a:p>
            <a:r>
              <a:rPr lang="en-US" b="1" dirty="0"/>
              <a:t>Julie Cochran</a:t>
            </a:r>
          </a:p>
          <a:p>
            <a:r>
              <a:rPr lang="en-US" dirty="0"/>
              <a:t>NFHS</a:t>
            </a:r>
          </a:p>
          <a:p>
            <a:r>
              <a:rPr lang="en-US" dirty="0"/>
              <a:t>Editor</a:t>
            </a:r>
          </a:p>
        </p:txBody>
      </p:sp>
      <p:sp>
        <p:nvSpPr>
          <p:cNvPr id="14" name="Text Placeholder 13">
            <a:extLst>
              <a:ext uri="{FF2B5EF4-FFF2-40B4-BE49-F238E27FC236}">
                <a16:creationId xmlns:a16="http://schemas.microsoft.com/office/drawing/2014/main" xmlns="" id="{236347D2-9C00-4CF4-866D-67484EF92909}"/>
              </a:ext>
            </a:extLst>
          </p:cNvPr>
          <p:cNvSpPr>
            <a:spLocks noGrp="1"/>
          </p:cNvSpPr>
          <p:nvPr>
            <p:ph type="body" sz="quarter" idx="23"/>
          </p:nvPr>
        </p:nvSpPr>
        <p:spPr/>
        <p:txBody>
          <a:bodyPr/>
          <a:lstStyle/>
          <a:p>
            <a:r>
              <a:rPr lang="en-US" b="1" dirty="0"/>
              <a:t>Cody Inglis</a:t>
            </a:r>
          </a:p>
          <a:p>
            <a:r>
              <a:rPr lang="en-US" dirty="0"/>
              <a:t>East Lansing, MI</a:t>
            </a:r>
          </a:p>
          <a:p>
            <a:r>
              <a:rPr lang="en-US" dirty="0"/>
              <a:t>Chair - 2023</a:t>
            </a:r>
          </a:p>
        </p:txBody>
      </p:sp>
      <p:sp>
        <p:nvSpPr>
          <p:cNvPr id="15" name="Text Placeholder 14">
            <a:extLst>
              <a:ext uri="{FF2B5EF4-FFF2-40B4-BE49-F238E27FC236}">
                <a16:creationId xmlns:a16="http://schemas.microsoft.com/office/drawing/2014/main" xmlns="" id="{6918DDA6-387C-4FC7-B0F9-46992543532F}"/>
              </a:ext>
            </a:extLst>
          </p:cNvPr>
          <p:cNvSpPr>
            <a:spLocks noGrp="1"/>
          </p:cNvSpPr>
          <p:nvPr>
            <p:ph type="body" sz="quarter" idx="24"/>
          </p:nvPr>
        </p:nvSpPr>
        <p:spPr/>
        <p:txBody>
          <a:bodyPr/>
          <a:lstStyle/>
          <a:p>
            <a:r>
              <a:rPr lang="en-US" b="1" dirty="0"/>
              <a:t>Dan Doherty</a:t>
            </a:r>
          </a:p>
          <a:p>
            <a:r>
              <a:rPr lang="en-US" dirty="0"/>
              <a:t>Pearly River, NY</a:t>
            </a:r>
          </a:p>
          <a:p>
            <a:r>
              <a:rPr lang="en-US" dirty="0"/>
              <a:t>Coaches - 2022</a:t>
            </a:r>
          </a:p>
        </p:txBody>
      </p:sp>
      <p:sp>
        <p:nvSpPr>
          <p:cNvPr id="16" name="Text Placeholder 15">
            <a:extLst>
              <a:ext uri="{FF2B5EF4-FFF2-40B4-BE49-F238E27FC236}">
                <a16:creationId xmlns:a16="http://schemas.microsoft.com/office/drawing/2014/main" xmlns="" id="{A7341D57-F80A-4600-B2E6-B5D897067246}"/>
              </a:ext>
            </a:extLst>
          </p:cNvPr>
          <p:cNvSpPr>
            <a:spLocks noGrp="1"/>
          </p:cNvSpPr>
          <p:nvPr>
            <p:ph type="body" sz="quarter" idx="25"/>
          </p:nvPr>
        </p:nvSpPr>
        <p:spPr/>
        <p:txBody>
          <a:bodyPr/>
          <a:lstStyle/>
          <a:p>
            <a:r>
              <a:rPr lang="en-US" b="1" dirty="0"/>
              <a:t>Thomas McTaggart</a:t>
            </a:r>
            <a:endParaRPr lang="en-US" dirty="0"/>
          </a:p>
          <a:p>
            <a:r>
              <a:rPr lang="en-US" dirty="0"/>
              <a:t>Sloatsburg, NY</a:t>
            </a:r>
          </a:p>
          <a:p>
            <a:r>
              <a:rPr lang="en-US" dirty="0"/>
              <a:t>Officials - 2024</a:t>
            </a:r>
          </a:p>
        </p:txBody>
      </p:sp>
      <p:sp>
        <p:nvSpPr>
          <p:cNvPr id="17" name="Text Placeholder 16">
            <a:extLst>
              <a:ext uri="{FF2B5EF4-FFF2-40B4-BE49-F238E27FC236}">
                <a16:creationId xmlns:a16="http://schemas.microsoft.com/office/drawing/2014/main" xmlns="" id="{B37260AD-B4B9-4277-BDB4-7880737D109D}"/>
              </a:ext>
            </a:extLst>
          </p:cNvPr>
          <p:cNvSpPr>
            <a:spLocks noGrp="1"/>
          </p:cNvSpPr>
          <p:nvPr>
            <p:ph type="body" sz="quarter" idx="26"/>
          </p:nvPr>
        </p:nvSpPr>
        <p:spPr/>
        <p:txBody>
          <a:bodyPr/>
          <a:lstStyle/>
          <a:p>
            <a:r>
              <a:rPr lang="en-US" b="1" dirty="0"/>
              <a:t>Yvonne Grimes</a:t>
            </a:r>
          </a:p>
          <a:p>
            <a:r>
              <a:rPr lang="en-US" dirty="0"/>
              <a:t>Sandy Hook, CT</a:t>
            </a:r>
          </a:p>
          <a:p>
            <a:r>
              <a:rPr lang="en-US" dirty="0"/>
              <a:t>Section 1 - 2024</a:t>
            </a:r>
          </a:p>
        </p:txBody>
      </p:sp>
      <p:sp>
        <p:nvSpPr>
          <p:cNvPr id="18" name="Text Placeholder 17">
            <a:extLst>
              <a:ext uri="{FF2B5EF4-FFF2-40B4-BE49-F238E27FC236}">
                <a16:creationId xmlns:a16="http://schemas.microsoft.com/office/drawing/2014/main" xmlns="" id="{D80D5C9A-097B-497C-AA1E-401105003230}"/>
              </a:ext>
            </a:extLst>
          </p:cNvPr>
          <p:cNvSpPr>
            <a:spLocks noGrp="1"/>
          </p:cNvSpPr>
          <p:nvPr>
            <p:ph type="body" sz="quarter" idx="27"/>
          </p:nvPr>
        </p:nvSpPr>
        <p:spPr/>
        <p:txBody>
          <a:bodyPr/>
          <a:lstStyle/>
          <a:p>
            <a:r>
              <a:rPr lang="en-US" b="1" dirty="0"/>
              <a:t>Tia Clemmons</a:t>
            </a:r>
          </a:p>
          <a:p>
            <a:r>
              <a:rPr lang="en-US" sz="700" dirty="0"/>
              <a:t>Upper Marlboro, MD</a:t>
            </a:r>
          </a:p>
          <a:p>
            <a:r>
              <a:rPr lang="en-US" dirty="0"/>
              <a:t>Section 2 - 2025</a:t>
            </a:r>
            <a:endParaRPr lang="en-US" sz="900" dirty="0"/>
          </a:p>
        </p:txBody>
      </p:sp>
      <p:sp>
        <p:nvSpPr>
          <p:cNvPr id="19" name="Text Placeholder 18">
            <a:extLst>
              <a:ext uri="{FF2B5EF4-FFF2-40B4-BE49-F238E27FC236}">
                <a16:creationId xmlns:a16="http://schemas.microsoft.com/office/drawing/2014/main" xmlns="" id="{662A19C3-1099-46D8-A12E-DA725D28C04A}"/>
              </a:ext>
            </a:extLst>
          </p:cNvPr>
          <p:cNvSpPr>
            <a:spLocks noGrp="1"/>
          </p:cNvSpPr>
          <p:nvPr>
            <p:ph type="body" sz="quarter" idx="28"/>
          </p:nvPr>
        </p:nvSpPr>
        <p:spPr/>
        <p:txBody>
          <a:bodyPr/>
          <a:lstStyle/>
          <a:p>
            <a:r>
              <a:rPr lang="en-US" b="1" dirty="0"/>
              <a:t>Alvin Briggs</a:t>
            </a:r>
          </a:p>
          <a:p>
            <a:r>
              <a:rPr lang="en-US" dirty="0"/>
              <a:t>Montgomery, AL</a:t>
            </a:r>
          </a:p>
          <a:p>
            <a:r>
              <a:rPr lang="en-US" dirty="0"/>
              <a:t>Section 3 - 2022</a:t>
            </a:r>
          </a:p>
        </p:txBody>
      </p:sp>
      <p:pic>
        <p:nvPicPr>
          <p:cNvPr id="57" name="Picture Placeholder 56" descr="A person wearing a suit and tie&#10;&#10;Description automatically generated with medium confidence">
            <a:extLst>
              <a:ext uri="{FF2B5EF4-FFF2-40B4-BE49-F238E27FC236}">
                <a16:creationId xmlns:a16="http://schemas.microsoft.com/office/drawing/2014/main" xmlns="" id="{BF4CA5E2-1803-A16B-2090-6E16504FFA7D}"/>
              </a:ext>
            </a:extLst>
          </p:cNvPr>
          <p:cNvPicPr>
            <a:picLocks noGrp="1" noChangeAspect="1"/>
          </p:cNvPicPr>
          <p:nvPr>
            <p:ph type="pic" sz="quarter" idx="29"/>
          </p:nvPr>
        </p:nvPicPr>
        <p:blipFill>
          <a:blip r:embed="rId10" cstate="print">
            <a:extLst>
              <a:ext uri="{28A0092B-C50C-407E-A947-70E740481C1C}">
                <a14:useLocalDpi xmlns:a14="http://schemas.microsoft.com/office/drawing/2010/main" val="0"/>
              </a:ext>
            </a:extLst>
          </a:blip>
          <a:srcRect t="8036" b="8036"/>
          <a:stretch>
            <a:fillRect/>
          </a:stretch>
        </p:blipFill>
        <p:spPr/>
      </p:pic>
      <p:pic>
        <p:nvPicPr>
          <p:cNvPr id="49" name="Picture Placeholder 48">
            <a:extLst>
              <a:ext uri="{FF2B5EF4-FFF2-40B4-BE49-F238E27FC236}">
                <a16:creationId xmlns:a16="http://schemas.microsoft.com/office/drawing/2014/main" xmlns="" id="{9B056E9E-1638-DF32-A330-B0EEF576E269}"/>
              </a:ext>
            </a:extLst>
          </p:cNvPr>
          <p:cNvPicPr>
            <a:picLocks noGrp="1" noChangeAspect="1"/>
          </p:cNvPicPr>
          <p:nvPr>
            <p:ph type="pic" sz="quarter" idx="30"/>
          </p:nvPr>
        </p:nvPicPr>
        <p:blipFill>
          <a:blip r:embed="rId11" cstate="print">
            <a:extLst>
              <a:ext uri="{28A0092B-C50C-407E-A947-70E740481C1C}">
                <a14:useLocalDpi xmlns:a14="http://schemas.microsoft.com/office/drawing/2010/main" val="0"/>
              </a:ext>
            </a:extLst>
          </a:blip>
          <a:srcRect t="18130" b="18130"/>
          <a:stretch/>
        </p:blipFill>
        <p:spPr>
          <a:xfrm>
            <a:off x="3108436" y="4267421"/>
            <a:ext cx="1051560" cy="1234440"/>
          </a:xfrm>
        </p:spPr>
      </p:pic>
      <p:pic>
        <p:nvPicPr>
          <p:cNvPr id="55" name="Picture Placeholder 54" descr="A person wearing a suit and tie&#10;&#10;Description automatically generated with medium confidence">
            <a:extLst>
              <a:ext uri="{FF2B5EF4-FFF2-40B4-BE49-F238E27FC236}">
                <a16:creationId xmlns:a16="http://schemas.microsoft.com/office/drawing/2014/main" xmlns="" id="{E09CE44E-1AE5-EA50-9E7D-E5F332509F1F}"/>
              </a:ext>
            </a:extLst>
          </p:cNvPr>
          <p:cNvPicPr>
            <a:picLocks noGrp="1" noChangeAspect="1"/>
          </p:cNvPicPr>
          <p:nvPr>
            <p:ph type="pic" sz="quarter" idx="31"/>
          </p:nvPr>
        </p:nvPicPr>
        <p:blipFill>
          <a:blip r:embed="rId12" cstate="print">
            <a:extLst>
              <a:ext uri="{28A0092B-C50C-407E-A947-70E740481C1C}">
                <a14:useLocalDpi xmlns:a14="http://schemas.microsoft.com/office/drawing/2010/main" val="0"/>
              </a:ext>
            </a:extLst>
          </a:blip>
          <a:srcRect t="10787" b="10787"/>
          <a:stretch>
            <a:fillRect/>
          </a:stretch>
        </p:blipFill>
        <p:spPr/>
      </p:pic>
      <p:pic>
        <p:nvPicPr>
          <p:cNvPr id="53" name="Picture Placeholder 52">
            <a:extLst>
              <a:ext uri="{FF2B5EF4-FFF2-40B4-BE49-F238E27FC236}">
                <a16:creationId xmlns:a16="http://schemas.microsoft.com/office/drawing/2014/main" xmlns="" id="{5F0E823D-2845-AD36-DE6A-F79DCBD373AA}"/>
              </a:ext>
            </a:extLst>
          </p:cNvPr>
          <p:cNvPicPr>
            <a:picLocks noGrp="1" noChangeAspect="1"/>
          </p:cNvPicPr>
          <p:nvPr>
            <p:ph type="pic" sz="quarter" idx="32"/>
          </p:nvPr>
        </p:nvPicPr>
        <p:blipFill>
          <a:blip r:embed="rId13" cstate="print">
            <a:extLst>
              <a:ext uri="{28A0092B-C50C-407E-A947-70E740481C1C}">
                <a14:useLocalDpi xmlns:a14="http://schemas.microsoft.com/office/drawing/2010/main" val="0"/>
              </a:ext>
            </a:extLst>
          </a:blip>
          <a:srcRect l="18056" r="18056"/>
          <a:stretch/>
        </p:blipFill>
        <p:spPr>
          <a:xfrm rot="5400000">
            <a:off x="5357486" y="4358861"/>
            <a:ext cx="1234440" cy="1051560"/>
          </a:xfrm>
        </p:spPr>
      </p:pic>
      <p:pic>
        <p:nvPicPr>
          <p:cNvPr id="5" name="Picture Placeholder 4">
            <a:extLst>
              <a:ext uri="{FF2B5EF4-FFF2-40B4-BE49-F238E27FC236}">
                <a16:creationId xmlns:a16="http://schemas.microsoft.com/office/drawing/2014/main" xmlns="" id="{F45C617C-4E87-4D5A-8E7D-59F369121300}"/>
              </a:ext>
            </a:extLst>
          </p:cNvPr>
          <p:cNvPicPr>
            <a:picLocks noGrp="1" noChangeAspect="1"/>
          </p:cNvPicPr>
          <p:nvPr>
            <p:ph type="pic" sz="quarter" idx="33"/>
          </p:nvPr>
        </p:nvPicPr>
        <p:blipFill>
          <a:blip r:embed="rId14" cstate="print">
            <a:extLst>
              <a:ext uri="{28A0092B-C50C-407E-A947-70E740481C1C}">
                <a14:useLocalDpi xmlns:a14="http://schemas.microsoft.com/office/drawing/2010/main" val="0"/>
              </a:ext>
            </a:extLst>
          </a:blip>
          <a:srcRect l="7455" r="7455"/>
          <a:stretch>
            <a:fillRect/>
          </a:stretch>
        </p:blipFill>
        <p:spPr/>
      </p:pic>
      <p:sp>
        <p:nvSpPr>
          <p:cNvPr id="28" name="Text Placeholder 27">
            <a:extLst>
              <a:ext uri="{FF2B5EF4-FFF2-40B4-BE49-F238E27FC236}">
                <a16:creationId xmlns:a16="http://schemas.microsoft.com/office/drawing/2014/main" xmlns="" id="{849D566A-1E17-428E-BADB-55BCCED63BA7}"/>
              </a:ext>
            </a:extLst>
          </p:cNvPr>
          <p:cNvSpPr>
            <a:spLocks noGrp="1"/>
          </p:cNvSpPr>
          <p:nvPr>
            <p:ph type="body" sz="quarter" idx="37"/>
          </p:nvPr>
        </p:nvSpPr>
        <p:spPr/>
        <p:txBody>
          <a:bodyPr/>
          <a:lstStyle/>
          <a:p>
            <a:r>
              <a:rPr lang="en-US" b="1" dirty="0"/>
              <a:t>Jared Chizek</a:t>
            </a:r>
          </a:p>
          <a:p>
            <a:r>
              <a:rPr lang="en-US" dirty="0"/>
              <a:t>Boone, IA</a:t>
            </a:r>
          </a:p>
          <a:p>
            <a:r>
              <a:rPr lang="en-US" dirty="0"/>
              <a:t>Section 4 - 2023</a:t>
            </a:r>
          </a:p>
        </p:txBody>
      </p:sp>
      <p:sp>
        <p:nvSpPr>
          <p:cNvPr id="29" name="Text Placeholder 28">
            <a:extLst>
              <a:ext uri="{FF2B5EF4-FFF2-40B4-BE49-F238E27FC236}">
                <a16:creationId xmlns:a16="http://schemas.microsoft.com/office/drawing/2014/main" xmlns="" id="{5D3CFCE4-1EB1-4ED1-B286-FE264BAAE0A3}"/>
              </a:ext>
            </a:extLst>
          </p:cNvPr>
          <p:cNvSpPr>
            <a:spLocks noGrp="1"/>
          </p:cNvSpPr>
          <p:nvPr>
            <p:ph type="body" sz="quarter" idx="38"/>
          </p:nvPr>
        </p:nvSpPr>
        <p:spPr/>
        <p:txBody>
          <a:bodyPr/>
          <a:lstStyle/>
          <a:p>
            <a:r>
              <a:rPr lang="en-US" b="1" dirty="0"/>
              <a:t>Roberta McWoods</a:t>
            </a:r>
          </a:p>
          <a:p>
            <a:r>
              <a:rPr lang="en-US" dirty="0"/>
              <a:t>St. Louis, MO</a:t>
            </a:r>
          </a:p>
          <a:p>
            <a:r>
              <a:rPr lang="en-US" dirty="0"/>
              <a:t>Section 5 - 2024</a:t>
            </a:r>
          </a:p>
        </p:txBody>
      </p:sp>
      <p:sp>
        <p:nvSpPr>
          <p:cNvPr id="30" name="Text Placeholder 29">
            <a:extLst>
              <a:ext uri="{FF2B5EF4-FFF2-40B4-BE49-F238E27FC236}">
                <a16:creationId xmlns:a16="http://schemas.microsoft.com/office/drawing/2014/main" xmlns="" id="{7A627F75-6732-4F64-8CB5-600D57883D99}"/>
              </a:ext>
            </a:extLst>
          </p:cNvPr>
          <p:cNvSpPr>
            <a:spLocks noGrp="1"/>
          </p:cNvSpPr>
          <p:nvPr>
            <p:ph type="body" sz="quarter" idx="39"/>
          </p:nvPr>
        </p:nvSpPr>
        <p:spPr/>
        <p:txBody>
          <a:bodyPr/>
          <a:lstStyle/>
          <a:p>
            <a:r>
              <a:rPr lang="en-US" b="1" dirty="0"/>
              <a:t>Mike Whaley</a:t>
            </a:r>
            <a:endParaRPr lang="en-US" dirty="0"/>
          </a:p>
          <a:p>
            <a:r>
              <a:rPr lang="en-US" dirty="0"/>
              <a:t>Oklahoma City, OK</a:t>
            </a:r>
          </a:p>
          <a:p>
            <a:r>
              <a:rPr lang="en-US" dirty="0"/>
              <a:t>Section 6 - 2023</a:t>
            </a:r>
          </a:p>
        </p:txBody>
      </p:sp>
      <p:sp>
        <p:nvSpPr>
          <p:cNvPr id="31" name="Text Placeholder 30">
            <a:extLst>
              <a:ext uri="{FF2B5EF4-FFF2-40B4-BE49-F238E27FC236}">
                <a16:creationId xmlns:a16="http://schemas.microsoft.com/office/drawing/2014/main" xmlns="" id="{E93A4F3D-DC00-42AC-B623-CBA2D5FC2042}"/>
              </a:ext>
            </a:extLst>
          </p:cNvPr>
          <p:cNvSpPr>
            <a:spLocks noGrp="1"/>
          </p:cNvSpPr>
          <p:nvPr>
            <p:ph type="body" sz="quarter" idx="40"/>
          </p:nvPr>
        </p:nvSpPr>
        <p:spPr/>
        <p:txBody>
          <a:bodyPr/>
          <a:lstStyle/>
          <a:p>
            <a:r>
              <a:rPr lang="en-US" b="1" dirty="0"/>
              <a:t>Brian Weaver</a:t>
            </a:r>
          </a:p>
          <a:p>
            <a:r>
              <a:rPr lang="en-US" dirty="0"/>
              <a:t>Clovis, CA</a:t>
            </a:r>
          </a:p>
          <a:p>
            <a:r>
              <a:rPr lang="en-US" dirty="0"/>
              <a:t>Section 7 - 2025</a:t>
            </a:r>
          </a:p>
        </p:txBody>
      </p:sp>
      <p:sp>
        <p:nvSpPr>
          <p:cNvPr id="32" name="Text Placeholder 31">
            <a:extLst>
              <a:ext uri="{FF2B5EF4-FFF2-40B4-BE49-F238E27FC236}">
                <a16:creationId xmlns:a16="http://schemas.microsoft.com/office/drawing/2014/main" xmlns="" id="{C86FB7C1-8A0F-4991-AFA3-1DD6BC039C8A}"/>
              </a:ext>
            </a:extLst>
          </p:cNvPr>
          <p:cNvSpPr>
            <a:spLocks noGrp="1"/>
          </p:cNvSpPr>
          <p:nvPr>
            <p:ph type="body" sz="quarter" idx="41"/>
          </p:nvPr>
        </p:nvSpPr>
        <p:spPr/>
        <p:txBody>
          <a:bodyPr/>
          <a:lstStyle/>
          <a:p>
            <a:r>
              <a:rPr lang="en-US" b="1" dirty="0"/>
              <a:t>Hashim Hall</a:t>
            </a:r>
            <a:endParaRPr lang="en-US" dirty="0"/>
          </a:p>
          <a:p>
            <a:r>
              <a:rPr lang="en-US" dirty="0"/>
              <a:t>Tigard, OR</a:t>
            </a:r>
          </a:p>
          <a:p>
            <a:r>
              <a:rPr lang="en-US" dirty="0"/>
              <a:t>Section 8 - 2026</a:t>
            </a:r>
          </a:p>
        </p:txBody>
      </p:sp>
      <p:pic>
        <p:nvPicPr>
          <p:cNvPr id="8" name="Picture 7">
            <a:extLst>
              <a:ext uri="{FF2B5EF4-FFF2-40B4-BE49-F238E27FC236}">
                <a16:creationId xmlns:a16="http://schemas.microsoft.com/office/drawing/2014/main" xmlns="" id="{2EBD70EB-2272-C976-98C6-26D65B380458}"/>
              </a:ext>
            </a:extLst>
          </p:cNvPr>
          <p:cNvPicPr>
            <a:picLocks noChangeAspect="1"/>
          </p:cNvPicPr>
          <p:nvPr/>
        </p:nvPicPr>
        <p:blipFill>
          <a:blip r:embed="rId15" cstate="print">
            <a:extLst>
              <a:ext uri="{28A0092B-C50C-407E-A947-70E740481C1C}">
                <a14:useLocalDpi xmlns:a14="http://schemas.microsoft.com/office/drawing/2010/main" val="0"/>
              </a:ext>
            </a:extLst>
          </a:blip>
          <a:srcRect l="5594" r="5594"/>
          <a:stretch/>
        </p:blipFill>
        <p:spPr>
          <a:xfrm>
            <a:off x="8944382" y="2302745"/>
            <a:ext cx="1071849" cy="1204912"/>
          </a:xfrm>
          <a:prstGeom prst="rect">
            <a:avLst/>
          </a:prstGeom>
        </p:spPr>
      </p:pic>
      <p:sp>
        <p:nvSpPr>
          <p:cNvPr id="20" name="Picture Placeholder 19">
            <a:extLst>
              <a:ext uri="{FF2B5EF4-FFF2-40B4-BE49-F238E27FC236}">
                <a16:creationId xmlns:a16="http://schemas.microsoft.com/office/drawing/2014/main" xmlns="" id="{11059937-B08F-48C3-001E-44D69255F803}"/>
              </a:ext>
            </a:extLst>
          </p:cNvPr>
          <p:cNvSpPr>
            <a:spLocks noGrp="1"/>
          </p:cNvSpPr>
          <p:nvPr>
            <p:ph type="pic" sz="quarter" idx="19"/>
          </p:nvPr>
        </p:nvSpPr>
        <p:spPr>
          <a:xfrm>
            <a:off x="13779968" y="4303715"/>
            <a:ext cx="1051560" cy="1234440"/>
          </a:xfrm>
        </p:spPr>
      </p:sp>
    </p:spTree>
    <p:extLst>
      <p:ext uri="{BB962C8B-B14F-4D97-AF65-F5344CB8AC3E}">
        <p14:creationId xmlns:p14="http://schemas.microsoft.com/office/powerpoint/2010/main" val="2352899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23" name="Picture 22" descr="A person playing tennis&#10;&#10;Description automatically generated with medium confidence">
            <a:extLst>
              <a:ext uri="{FF2B5EF4-FFF2-40B4-BE49-F238E27FC236}">
                <a16:creationId xmlns:a16="http://schemas.microsoft.com/office/drawing/2014/main" xmlns="" id="{5726573E-AB7B-4774-BE94-B78802948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24" name="Picture 23" descr="A group of football players&#10;&#10;Description automatically generated with medium confidence">
            <a:extLst>
              <a:ext uri="{FF2B5EF4-FFF2-40B4-BE49-F238E27FC236}">
                <a16:creationId xmlns:a16="http://schemas.microsoft.com/office/drawing/2014/main" xmlns="" id="{AE46A6A7-13D0-4E83-819D-2909E80EE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25" name="Picture 24" descr="A group of men playing basketball&#10;&#10;Description automatically generated">
            <a:extLst>
              <a:ext uri="{FF2B5EF4-FFF2-40B4-BE49-F238E27FC236}">
                <a16:creationId xmlns:a16="http://schemas.microsoft.com/office/drawing/2014/main" xmlns="" id="{796A3537-48C5-41C8-A62C-82D55D2D9A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26" name="Picture 25" descr="A picture containing text, skiing, building, ice hockey&#10;&#10;Description automatically generated">
            <a:extLst>
              <a:ext uri="{FF2B5EF4-FFF2-40B4-BE49-F238E27FC236}">
                <a16:creationId xmlns:a16="http://schemas.microsoft.com/office/drawing/2014/main" xmlns="" id="{87A4E1F7-9F9F-4FDD-B4A8-32EA4D6A8D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27" name="Picture 26" descr="A picture containing text, person, table&#10;&#10;Description automatically generated">
            <a:extLst>
              <a:ext uri="{FF2B5EF4-FFF2-40B4-BE49-F238E27FC236}">
                <a16:creationId xmlns:a16="http://schemas.microsoft.com/office/drawing/2014/main" xmlns="" id="{333CD8FB-7D01-4381-9E8D-9BDA6010D9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28" name="Picture 27" descr="A picture containing text, crowd&#10;&#10;Description automatically generated">
            <a:extLst>
              <a:ext uri="{FF2B5EF4-FFF2-40B4-BE49-F238E27FC236}">
                <a16:creationId xmlns:a16="http://schemas.microsoft.com/office/drawing/2014/main" xmlns="" id="{B8CA952A-E646-4572-B471-2B7FA00BC4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29" name="Picture 28" descr="A group of men in a pool&#10;&#10;Description automatically generated with low confidence">
            <a:extLst>
              <a:ext uri="{FF2B5EF4-FFF2-40B4-BE49-F238E27FC236}">
                <a16:creationId xmlns:a16="http://schemas.microsoft.com/office/drawing/2014/main" xmlns="" id="{AD706CE3-A773-4145-9558-BF50252A8F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30" name="Picture 29" descr="A picture containing text, sport&#10;&#10;Description automatically generated">
            <a:extLst>
              <a:ext uri="{FF2B5EF4-FFF2-40B4-BE49-F238E27FC236}">
                <a16:creationId xmlns:a16="http://schemas.microsoft.com/office/drawing/2014/main" xmlns="" id="{BA81708F-379A-46B0-8B0C-38FEDA65A5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31" name="Picture 30" descr="A group of men running on a track&#10;&#10;Description automatically generated with low confidence">
            <a:extLst>
              <a:ext uri="{FF2B5EF4-FFF2-40B4-BE49-F238E27FC236}">
                <a16:creationId xmlns:a16="http://schemas.microsoft.com/office/drawing/2014/main" xmlns="" id="{EA4EEC21-05BC-4723-9070-ED38D50677A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32" name="Picture 31" descr="A picture containing text, person, sport, crowd&#10;&#10;Description automatically generated">
            <a:extLst>
              <a:ext uri="{FF2B5EF4-FFF2-40B4-BE49-F238E27FC236}">
                <a16:creationId xmlns:a16="http://schemas.microsoft.com/office/drawing/2014/main" xmlns="" id="{DD8ACA99-3C00-4AD7-80F3-5BD985B641C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33" name="Picture 32" descr="A group of people playing water polo&#10;&#10;Description automatically generated with low confidence">
            <a:extLst>
              <a:ext uri="{FF2B5EF4-FFF2-40B4-BE49-F238E27FC236}">
                <a16:creationId xmlns:a16="http://schemas.microsoft.com/office/drawing/2014/main" xmlns="" id="{F944F8B3-1563-4CA4-AD48-ACCD2825A8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34" name="Picture 33" descr="A picture containing text, person, outdoor, track and field&#10;&#10;Description automatically generated">
            <a:extLst>
              <a:ext uri="{FF2B5EF4-FFF2-40B4-BE49-F238E27FC236}">
                <a16:creationId xmlns:a16="http://schemas.microsoft.com/office/drawing/2014/main" xmlns="" id="{3C672FED-250A-4858-A924-E2C20363D1E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35" name="Picture 34" descr="A group of people playing lacrosse&#10;&#10;Description automatically generated with low confidence">
            <a:extLst>
              <a:ext uri="{FF2B5EF4-FFF2-40B4-BE49-F238E27FC236}">
                <a16:creationId xmlns:a16="http://schemas.microsoft.com/office/drawing/2014/main" xmlns="" id="{720FF6E3-1F90-41D7-9600-BEB2E44B88D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36" name="Picture 35" descr="A group of people running on a track&#10;&#10;Description automatically generated with low confidence">
            <a:extLst>
              <a:ext uri="{FF2B5EF4-FFF2-40B4-BE49-F238E27FC236}">
                <a16:creationId xmlns:a16="http://schemas.microsoft.com/office/drawing/2014/main" xmlns="" id="{6AB1479D-9D7D-496B-93F7-E56E7618541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37" name="Picture 36" descr="A picture containing text, person&#10;&#10;Description automatically generated">
            <a:extLst>
              <a:ext uri="{FF2B5EF4-FFF2-40B4-BE49-F238E27FC236}">
                <a16:creationId xmlns:a16="http://schemas.microsoft.com/office/drawing/2014/main" xmlns="" id="{286F0DC8-AEF2-4840-B9EA-37B5546D336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56" name="Picture 55" descr="A group of men running&#10;&#10;Description automatically generated with low confidence">
            <a:extLst>
              <a:ext uri="{FF2B5EF4-FFF2-40B4-BE49-F238E27FC236}">
                <a16:creationId xmlns:a16="http://schemas.microsoft.com/office/drawing/2014/main" xmlns="" id="{1874056A-EDD2-42DB-BE41-123D882CC8C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57" name="Picture 56" descr="A person wearing a helmet and holding a baseball bat&#10;&#10;Description automatically generated with low confidence">
            <a:extLst>
              <a:ext uri="{FF2B5EF4-FFF2-40B4-BE49-F238E27FC236}">
                <a16:creationId xmlns:a16="http://schemas.microsoft.com/office/drawing/2014/main" xmlns="" id="{EEB5E057-584C-4182-B2F5-67BAD4E0C25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58" name="Picture 57" descr="A picture containing text, sign&#10;&#10;Description automatically generated">
            <a:extLst>
              <a:ext uri="{FF2B5EF4-FFF2-40B4-BE49-F238E27FC236}">
                <a16:creationId xmlns:a16="http://schemas.microsoft.com/office/drawing/2014/main" xmlns="" id="{988538AF-051C-436E-8333-339802D451E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NEW 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a:defRPr/>
            </a:pPr>
            <a:r>
              <a:rPr lang="en-US"/>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2023 </a:t>
            </a:r>
            <a:r>
              <a:rPr lang="en-US" dirty="0" err="1"/>
              <a:t>nfhs</a:t>
            </a:r>
            <a:r>
              <a:rPr lang="en-US" dirty="0"/>
              <a:t> track and field RULES CHANGES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dirty="0"/>
              <a:t>Rule 3-4-3 and 5-9-2</a:t>
            </a:r>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569720" y="1989138"/>
            <a:ext cx="10139249" cy="4338637"/>
          </a:xfrm>
        </p:spPr>
        <p:txBody>
          <a:bodyPr/>
          <a:lstStyle/>
          <a:p>
            <a:pPr>
              <a:spcBef>
                <a:spcPts val="0"/>
              </a:spcBef>
              <a:spcAft>
                <a:spcPts val="0"/>
              </a:spcAft>
            </a:pPr>
            <a:r>
              <a:rPr lang="en-US" sz="1400" dirty="0">
                <a:solidFill>
                  <a:srgbClr val="000000"/>
                </a:solidFill>
                <a:latin typeface="Calibri" panose="020F0502020204030204" pitchFamily="34" charset="0"/>
                <a:ea typeface="Times New Roman" panose="02020603050405020304" pitchFamily="18" charset="0"/>
              </a:rPr>
              <a:t>Guidelines were added to the rules book on when and how to determine a rerun. </a:t>
            </a:r>
            <a:endParaRPr lang="en-US" sz="1400" dirty="0">
              <a:effectLst/>
              <a:latin typeface="Times New Roman" panose="02020603050405020304" pitchFamily="18" charset="0"/>
              <a:ea typeface="Times New Roman" panose="02020603050405020304" pitchFamily="18" charset="0"/>
            </a:endParaRPr>
          </a:p>
          <a:p>
            <a:pPr marL="0" marR="0" indent="0">
              <a:lnSpc>
                <a:spcPct val="115000"/>
              </a:lnSpc>
              <a:spcBef>
                <a:spcPts val="0"/>
              </a:spcBef>
              <a:spcAft>
                <a:spcPts val="0"/>
              </a:spcAft>
              <a:buNone/>
            </a:pPr>
            <a:endParaRPr lang="en-US" sz="1200" u="sng" dirty="0">
              <a:solidFill>
                <a:srgbClr val="FF0000"/>
              </a:solidFill>
              <a:effectLst/>
              <a:latin typeface="Calibri" panose="020F0502020204030204" pitchFamily="34" charset="0"/>
              <a:ea typeface="Arial" panose="020B0604020202020204" pitchFamily="34" charset="0"/>
            </a:endParaRPr>
          </a:p>
          <a:p>
            <a:pPr marL="0" marR="0" indent="0">
              <a:lnSpc>
                <a:spcPct val="115000"/>
              </a:lnSpc>
              <a:spcBef>
                <a:spcPts val="0"/>
              </a:spcBef>
              <a:spcAft>
                <a:spcPts val="0"/>
              </a:spcAft>
              <a:buNone/>
            </a:pPr>
            <a:r>
              <a:rPr lang="en-US" sz="1200" b="1" dirty="0">
                <a:solidFill>
                  <a:srgbClr val="000000"/>
                </a:solidFill>
                <a:effectLst/>
                <a:latin typeface="Calibri" panose="020F0502020204030204" pitchFamily="34" charset="0"/>
                <a:ea typeface="Arial" panose="020B0604020202020204" pitchFamily="34" charset="0"/>
              </a:rPr>
              <a:t>ART. 3 . . . </a:t>
            </a:r>
            <a:r>
              <a:rPr lang="en-US" sz="1200" dirty="0">
                <a:solidFill>
                  <a:srgbClr val="000000"/>
                </a:solidFill>
                <a:effectLst/>
                <a:latin typeface="Calibri" panose="020F0502020204030204" pitchFamily="34" charset="0"/>
                <a:ea typeface="Arial" panose="020B0604020202020204" pitchFamily="34" charset="0"/>
              </a:rPr>
              <a:t>The referee has the </a:t>
            </a:r>
            <a:r>
              <a:rPr lang="en-US" sz="1200" b="1" u="sng" dirty="0">
                <a:solidFill>
                  <a:srgbClr val="000000"/>
                </a:solidFill>
                <a:effectLst/>
                <a:latin typeface="Calibri" panose="020F0502020204030204" pitchFamily="34" charset="0"/>
                <a:ea typeface="Arial" panose="020B0604020202020204" pitchFamily="34" charset="0"/>
              </a:rPr>
              <a:t>sole authority </a:t>
            </a:r>
            <a:r>
              <a:rPr lang="en-US" sz="1200" dirty="0">
                <a:solidFill>
                  <a:srgbClr val="000000"/>
                </a:solidFill>
                <a:effectLst/>
                <a:latin typeface="Calibri" panose="020F0502020204030204" pitchFamily="34" charset="0"/>
                <a:ea typeface="Arial" panose="020B0604020202020204" pitchFamily="34" charset="0"/>
              </a:rPr>
              <a:t>to determine if a race shall be rerun, and if so, who is eligible to participate in the rerun and when it should be</a:t>
            </a:r>
          </a:p>
          <a:p>
            <a:pPr marL="0" marR="0" indent="0">
              <a:lnSpc>
                <a:spcPct val="115000"/>
              </a:lnSpc>
              <a:spcBef>
                <a:spcPts val="0"/>
              </a:spcBef>
              <a:spcAft>
                <a:spcPts val="0"/>
              </a:spcAft>
              <a:buNone/>
            </a:pPr>
            <a:r>
              <a:rPr lang="en-US" sz="1200" dirty="0">
                <a:solidFill>
                  <a:srgbClr val="000000"/>
                </a:solidFill>
                <a:effectLst/>
                <a:latin typeface="Calibri" panose="020F0502020204030204" pitchFamily="34" charset="0"/>
                <a:ea typeface="Arial" panose="020B0604020202020204" pitchFamily="34" charset="0"/>
              </a:rPr>
              <a:t>scheduled.</a:t>
            </a:r>
          </a:p>
          <a:p>
            <a:pPr marL="0" marR="0" indent="0">
              <a:lnSpc>
                <a:spcPct val="115000"/>
              </a:lnSpc>
              <a:spcBef>
                <a:spcPts val="0"/>
              </a:spcBef>
              <a:spcAft>
                <a:spcPts val="0"/>
              </a:spcAft>
              <a:buNone/>
            </a:pPr>
            <a:r>
              <a:rPr lang="en-US" sz="1200" dirty="0">
                <a:solidFill>
                  <a:srgbClr val="000000"/>
                </a:solidFill>
                <a:effectLst/>
                <a:latin typeface="Calibri" panose="020F0502020204030204" pitchFamily="34" charset="0"/>
                <a:ea typeface="Arial" panose="020B0604020202020204" pitchFamily="34" charset="0"/>
              </a:rPr>
              <a:t>NOTE: Refer to </a:t>
            </a:r>
            <a:r>
              <a:rPr lang="en-US" sz="1200" dirty="0">
                <a:solidFill>
                  <a:srgbClr val="FF0000"/>
                </a:solidFill>
                <a:effectLst/>
                <a:latin typeface="Calibri" panose="020F0502020204030204" pitchFamily="34" charset="0"/>
                <a:ea typeface="Arial" panose="020B0604020202020204" pitchFamily="34" charset="0"/>
              </a:rPr>
              <a:t>NFHS Rules 5-9-2 and 5-9-3 for interference guidelines.</a:t>
            </a:r>
          </a:p>
          <a:p>
            <a:pPr marL="0" marR="0" indent="0">
              <a:lnSpc>
                <a:spcPct val="115000"/>
              </a:lnSpc>
              <a:spcBef>
                <a:spcPts val="0"/>
              </a:spcBef>
              <a:spcAft>
                <a:spcPts val="0"/>
              </a:spcAft>
              <a:buNone/>
              <a:tabLst>
                <a:tab pos="398463" algn="l"/>
              </a:tabLst>
            </a:pPr>
            <a:r>
              <a:rPr lang="en-US" sz="1200" dirty="0">
                <a:solidFill>
                  <a:srgbClr val="FF0000"/>
                </a:solidFill>
                <a:effectLst/>
                <a:latin typeface="Calibri" panose="020F0502020204030204" pitchFamily="34" charset="0"/>
                <a:ea typeface="Arial" panose="020B0604020202020204" pitchFamily="34" charset="0"/>
              </a:rPr>
              <a:t>	a. Determine if a rerun is necessary:</a:t>
            </a:r>
          </a:p>
          <a:p>
            <a:pPr marL="0" marR="0" indent="0">
              <a:lnSpc>
                <a:spcPct val="115000"/>
              </a:lnSpc>
              <a:spcBef>
                <a:spcPts val="0"/>
              </a:spcBef>
              <a:spcAft>
                <a:spcPts val="0"/>
              </a:spcAft>
              <a:buNone/>
            </a:pPr>
            <a:r>
              <a:rPr lang="en-US" sz="1200" dirty="0">
                <a:solidFill>
                  <a:srgbClr val="FF0000"/>
                </a:solidFill>
                <a:effectLst/>
                <a:latin typeface="Calibri" panose="020F0502020204030204" pitchFamily="34" charset="0"/>
                <a:ea typeface="Arial" panose="020B0604020202020204" pitchFamily="34" charset="0"/>
              </a:rPr>
              <a:t>	1. Acknowledge that a race rerun will rarely, if ever, be fair to everyone and should be avoided if at all possible.</a:t>
            </a:r>
          </a:p>
          <a:p>
            <a:pPr marL="0" marR="0" indent="0">
              <a:lnSpc>
                <a:spcPct val="115000"/>
              </a:lnSpc>
              <a:spcBef>
                <a:spcPts val="0"/>
              </a:spcBef>
              <a:spcAft>
                <a:spcPts val="0"/>
              </a:spcAft>
              <a:buNone/>
            </a:pPr>
            <a:r>
              <a:rPr lang="en-US" sz="1200" dirty="0">
                <a:solidFill>
                  <a:srgbClr val="FF0000"/>
                </a:solidFill>
                <a:effectLst/>
                <a:latin typeface="Calibri" panose="020F0502020204030204" pitchFamily="34" charset="0"/>
                <a:ea typeface="Arial" panose="020B0604020202020204" pitchFamily="34" charset="0"/>
              </a:rPr>
              <a:t>	2. To consider a rerun, one of the following must apply:</a:t>
            </a:r>
          </a:p>
          <a:p>
            <a:pPr marL="0" marR="0" indent="0">
              <a:lnSpc>
                <a:spcPct val="115000"/>
              </a:lnSpc>
              <a:spcBef>
                <a:spcPts val="0"/>
              </a:spcBef>
              <a:spcAft>
                <a:spcPts val="0"/>
              </a:spcAft>
              <a:buNone/>
            </a:pPr>
            <a:r>
              <a:rPr lang="en-US" sz="1200" dirty="0">
                <a:solidFill>
                  <a:srgbClr val="FF0000"/>
                </a:solidFill>
                <a:effectLst/>
                <a:latin typeface="Calibri" panose="020F0502020204030204" pitchFamily="34" charset="0"/>
                <a:ea typeface="Arial" panose="020B0604020202020204" pitchFamily="34" charset="0"/>
              </a:rPr>
              <a:t>		(a) interference by another competitor resulting in disqualification;</a:t>
            </a:r>
          </a:p>
          <a:p>
            <a:pPr marL="0" marR="0" indent="0">
              <a:lnSpc>
                <a:spcPct val="115000"/>
              </a:lnSpc>
              <a:spcBef>
                <a:spcPts val="0"/>
              </a:spcBef>
              <a:spcAft>
                <a:spcPts val="0"/>
              </a:spcAft>
              <a:buNone/>
            </a:pPr>
            <a:r>
              <a:rPr lang="en-US" sz="1200" dirty="0">
                <a:solidFill>
                  <a:srgbClr val="FF0000"/>
                </a:solidFill>
                <a:effectLst/>
                <a:latin typeface="Calibri" panose="020F0502020204030204" pitchFamily="34" charset="0"/>
                <a:ea typeface="Arial" panose="020B0604020202020204" pitchFamily="34" charset="0"/>
              </a:rPr>
              <a:t>		(b) interference caused by a nonparticipant; or</a:t>
            </a:r>
          </a:p>
          <a:p>
            <a:pPr marL="0" marR="0" indent="0">
              <a:lnSpc>
                <a:spcPct val="115000"/>
              </a:lnSpc>
              <a:spcBef>
                <a:spcPts val="0"/>
              </a:spcBef>
              <a:spcAft>
                <a:spcPts val="0"/>
              </a:spcAft>
              <a:buNone/>
            </a:pPr>
            <a:r>
              <a:rPr lang="en-US" sz="1200" dirty="0">
                <a:solidFill>
                  <a:srgbClr val="FF0000"/>
                </a:solidFill>
                <a:effectLst/>
                <a:latin typeface="Calibri" panose="020F0502020204030204" pitchFamily="34" charset="0"/>
                <a:ea typeface="Arial" panose="020B0604020202020204" pitchFamily="34" charset="0"/>
              </a:rPr>
              <a:t>		(c) a meet administration error, i.e., wrong staggers, hurdle setting, official's instructions, etc.</a:t>
            </a:r>
          </a:p>
          <a:p>
            <a:pPr marL="0" marR="0" indent="0">
              <a:lnSpc>
                <a:spcPct val="115000"/>
              </a:lnSpc>
              <a:spcBef>
                <a:spcPts val="0"/>
              </a:spcBef>
              <a:spcAft>
                <a:spcPts val="0"/>
              </a:spcAft>
              <a:buNone/>
            </a:pPr>
            <a:r>
              <a:rPr lang="en-US" sz="1200" dirty="0">
                <a:solidFill>
                  <a:srgbClr val="FF0000"/>
                </a:solidFill>
                <a:effectLst/>
                <a:latin typeface="Calibri" panose="020F0502020204030204" pitchFamily="34" charset="0"/>
                <a:ea typeface="Arial" panose="020B0604020202020204" pitchFamily="34" charset="0"/>
              </a:rPr>
              <a:t>	3. Reruns should be considered only in races or relays with individual legs of 400 meters or less for a one-day meet. A competitor who is eligible 	and elects to participate in the rerun wipes out any performance, including place, time or record, in the original race.</a:t>
            </a:r>
          </a:p>
          <a:p>
            <a:pPr marL="0" marR="0" indent="0">
              <a:lnSpc>
                <a:spcPct val="115000"/>
              </a:lnSpc>
              <a:spcBef>
                <a:spcPts val="0"/>
              </a:spcBef>
              <a:spcAft>
                <a:spcPts val="0"/>
              </a:spcAft>
              <a:buNone/>
            </a:pPr>
            <a:r>
              <a:rPr lang="en-US" sz="1200" dirty="0">
                <a:solidFill>
                  <a:srgbClr val="FF0000"/>
                </a:solidFill>
                <a:effectLst/>
                <a:latin typeface="Calibri" panose="020F0502020204030204" pitchFamily="34" charset="0"/>
                <a:ea typeface="Arial" panose="020B0604020202020204" pitchFamily="34" charset="0"/>
              </a:rPr>
              <a:t>	4. Any disqualification that occurred in the original race would stand.</a:t>
            </a:r>
          </a:p>
          <a:p>
            <a:pPr marL="0" marR="0" indent="0">
              <a:lnSpc>
                <a:spcPct val="115000"/>
              </a:lnSpc>
              <a:spcBef>
                <a:spcPts val="0"/>
              </a:spcBef>
              <a:spcAft>
                <a:spcPts val="0"/>
              </a:spcAft>
              <a:buNone/>
            </a:pPr>
            <a:endParaRPr lang="en-US" sz="1200" dirty="0">
              <a:solidFill>
                <a:srgbClr val="000000"/>
              </a:solidFill>
              <a:effectLst/>
              <a:latin typeface="Calibri" panose="020F0502020204030204" pitchFamily="34" charset="0"/>
              <a:ea typeface="Arial" panose="020B0604020202020204" pitchFamily="34" charset="0"/>
            </a:endParaRPr>
          </a:p>
          <a:p>
            <a:pPr>
              <a:lnSpc>
                <a:spcPct val="115000"/>
              </a:lnSpc>
              <a:spcBef>
                <a:spcPts val="0"/>
              </a:spcBef>
              <a:spcAft>
                <a:spcPts val="0"/>
              </a:spcAft>
            </a:pPr>
            <a:r>
              <a:rPr lang="en-US" sz="1400" dirty="0">
                <a:solidFill>
                  <a:srgbClr val="000000"/>
                </a:solidFill>
                <a:latin typeface="Calibri" panose="020F0502020204030204" pitchFamily="34" charset="0"/>
                <a:ea typeface="Arial" panose="020B0604020202020204" pitchFamily="34" charset="0"/>
              </a:rPr>
              <a:t>The following was added to Rule 5-9 with this addition.</a:t>
            </a:r>
            <a:endParaRPr lang="en-US" sz="1400" dirty="0">
              <a:solidFill>
                <a:srgbClr val="000000"/>
              </a:solidFill>
              <a:effectLst/>
              <a:latin typeface="Calibri" panose="020F0502020204030204" pitchFamily="34" charset="0"/>
              <a:ea typeface="Arial" panose="020B0604020202020204" pitchFamily="34" charset="0"/>
            </a:endParaRPr>
          </a:p>
          <a:p>
            <a:pPr marL="0" marR="0" indent="0">
              <a:lnSpc>
                <a:spcPct val="115000"/>
              </a:lnSpc>
              <a:spcBef>
                <a:spcPts val="0"/>
              </a:spcBef>
              <a:spcAft>
                <a:spcPts val="0"/>
              </a:spcAft>
              <a:buNone/>
            </a:pPr>
            <a:endParaRPr lang="en-US" sz="1200" b="1" dirty="0">
              <a:solidFill>
                <a:srgbClr val="000000"/>
              </a:solidFill>
              <a:effectLst/>
              <a:latin typeface="Calibri" panose="020F0502020204030204" pitchFamily="34" charset="0"/>
              <a:ea typeface="Arial" panose="020B0604020202020204" pitchFamily="34" charset="0"/>
            </a:endParaRPr>
          </a:p>
          <a:p>
            <a:pPr marL="0" marR="0" indent="0">
              <a:lnSpc>
                <a:spcPct val="115000"/>
              </a:lnSpc>
              <a:spcBef>
                <a:spcPts val="0"/>
              </a:spcBef>
              <a:spcAft>
                <a:spcPts val="0"/>
              </a:spcAft>
              <a:buNone/>
            </a:pPr>
            <a:r>
              <a:rPr lang="en-US" sz="1200" b="1" dirty="0">
                <a:solidFill>
                  <a:srgbClr val="000000"/>
                </a:solidFill>
                <a:effectLst/>
                <a:latin typeface="Calibri" panose="020F0502020204030204" pitchFamily="34" charset="0"/>
                <a:ea typeface="Arial" panose="020B0604020202020204" pitchFamily="34" charset="0"/>
              </a:rPr>
              <a:t>ART. 2 . . . </a:t>
            </a:r>
            <a:r>
              <a:rPr lang="en-US" sz="1200" dirty="0">
                <a:solidFill>
                  <a:srgbClr val="000000"/>
                </a:solidFill>
                <a:effectLst/>
                <a:latin typeface="Calibri" panose="020F0502020204030204" pitchFamily="34" charset="0"/>
                <a:ea typeface="Arial" panose="020B0604020202020204" pitchFamily="34" charset="0"/>
              </a:rPr>
              <a:t>If interference occurs in a preliminary heat, the referee may allow</a:t>
            </a:r>
            <a:r>
              <a:rPr lang="en-US" sz="1200" dirty="0">
                <a:latin typeface="Times New Roman" panose="02020603050405020304" pitchFamily="18" charset="0"/>
                <a:ea typeface="Arial" panose="020B0604020202020204" pitchFamily="34" charset="0"/>
              </a:rPr>
              <a:t> </a:t>
            </a:r>
            <a:r>
              <a:rPr lang="en-US" sz="1200" dirty="0">
                <a:solidFill>
                  <a:srgbClr val="000000"/>
                </a:solidFill>
                <a:effectLst/>
                <a:latin typeface="Calibri" panose="020F0502020204030204" pitchFamily="34" charset="0"/>
                <a:ea typeface="Arial" panose="020B0604020202020204" pitchFamily="34" charset="0"/>
              </a:rPr>
              <a:t>the offended competitor or relay team to start in a subsequent heat in the same round of heats if a lane is </a:t>
            </a:r>
            <a:r>
              <a:rPr lang="en-US" sz="1200" dirty="0">
                <a:solidFill>
                  <a:srgbClr val="00205B"/>
                </a:solidFill>
                <a:effectLst/>
                <a:latin typeface="Calibri" panose="020F0502020204030204" pitchFamily="34" charset="0"/>
                <a:ea typeface="Arial" panose="020B0604020202020204" pitchFamily="34" charset="0"/>
              </a:rPr>
              <a:t>available. </a:t>
            </a:r>
            <a:r>
              <a:rPr lang="en-US" sz="1200" u="sng" dirty="0">
                <a:solidFill>
                  <a:srgbClr val="FF0000"/>
                </a:solidFill>
                <a:effectLst/>
                <a:latin typeface="Calibri" panose="020F0502020204030204" pitchFamily="34" charset="0"/>
                <a:ea typeface="Arial" panose="020B0604020202020204" pitchFamily="34" charset="0"/>
              </a:rPr>
              <a:t>If a lane is not available, the meet referee may add a heat in that round </a:t>
            </a:r>
            <a:r>
              <a:rPr lang="en-US" sz="1200" dirty="0">
                <a:solidFill>
                  <a:srgbClr val="000000"/>
                </a:solidFill>
                <a:effectLst/>
                <a:latin typeface="Calibri" panose="020F0502020204030204" pitchFamily="34" charset="0"/>
                <a:ea typeface="Arial" panose="020B0604020202020204" pitchFamily="34" charset="0"/>
              </a:rPr>
              <a:t>or in the next round of heats, the same as if the offended competitor or relay team had won a place. </a:t>
            </a:r>
            <a:endParaRPr lang="en-US" sz="1200" dirty="0">
              <a:effectLst/>
              <a:latin typeface="Times New Roman" panose="02020603050405020304" pitchFamily="18" charset="0"/>
              <a:ea typeface="Times New Roman" panose="02020603050405020304" pitchFamily="18"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33177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6A45DD-B8B9-2C10-692F-5B4CF0062359}"/>
              </a:ext>
            </a:extLst>
          </p:cNvPr>
          <p:cNvSpPr>
            <a:spLocks noGrp="1"/>
          </p:cNvSpPr>
          <p:nvPr>
            <p:ph type="title"/>
          </p:nvPr>
        </p:nvSpPr>
        <p:spPr/>
        <p:txBody>
          <a:bodyPr/>
          <a:lstStyle/>
          <a:p>
            <a:r>
              <a:rPr lang="en-US" dirty="0"/>
              <a:t>4-2-2</a:t>
            </a:r>
          </a:p>
        </p:txBody>
      </p:sp>
      <p:sp>
        <p:nvSpPr>
          <p:cNvPr id="3" name="Content Placeholder 2">
            <a:extLst>
              <a:ext uri="{FF2B5EF4-FFF2-40B4-BE49-F238E27FC236}">
                <a16:creationId xmlns:a16="http://schemas.microsoft.com/office/drawing/2014/main" xmlns="" id="{9A7B7422-64E5-798F-A204-976131DDA099}"/>
              </a:ext>
            </a:extLst>
          </p:cNvPr>
          <p:cNvSpPr>
            <a:spLocks noGrp="1"/>
          </p:cNvSpPr>
          <p:nvPr>
            <p:ph idx="1"/>
          </p:nvPr>
        </p:nvSpPr>
        <p:spPr>
          <a:xfrm>
            <a:off x="1941513" y="1993900"/>
            <a:ext cx="10026650" cy="4338637"/>
          </a:xfrm>
        </p:spPr>
        <p:txBody>
          <a:bodyPr/>
          <a:lstStyle/>
          <a:p>
            <a:pPr marL="0" marR="0" indent="0">
              <a:spcBef>
                <a:spcPts val="0"/>
              </a:spcBef>
              <a:spcAft>
                <a:spcPts val="0"/>
              </a:spcAft>
              <a:buNone/>
            </a:pPr>
            <a:r>
              <a:rPr lang="en-US" sz="1800" b="1" dirty="0">
                <a:solidFill>
                  <a:srgbClr val="000000"/>
                </a:solidFill>
                <a:effectLst/>
                <a:latin typeface="Calibri" panose="020F0502020204030204" pitchFamily="34" charset="0"/>
                <a:ea typeface="Arial" panose="020B0604020202020204" pitchFamily="34" charset="0"/>
              </a:rPr>
              <a:t>SECTION 2 </a:t>
            </a:r>
            <a:r>
              <a:rPr lang="en-US" sz="1800" b="1" dirty="0">
                <a:solidFill>
                  <a:schemeClr val="tx1">
                    <a:lumMod val="50000"/>
                  </a:schemeClr>
                </a:solidFill>
                <a:effectLst/>
                <a:latin typeface="Calibri" panose="020F0502020204030204" pitchFamily="34" charset="0"/>
                <a:ea typeface="Arial" panose="020B0604020202020204" pitchFamily="34" charset="0"/>
              </a:rPr>
              <a:t>PARTICIPATION AND ENTRY LIMITATIONS</a:t>
            </a:r>
            <a:endParaRPr lang="en-US" sz="1800" dirty="0">
              <a:solidFill>
                <a:schemeClr val="tx1">
                  <a:lumMod val="50000"/>
                </a:schemeClr>
              </a:solidFill>
              <a:latin typeface="Times New Roman" panose="02020603050405020304" pitchFamily="18" charset="0"/>
              <a:ea typeface="Arial" panose="020B0604020202020204" pitchFamily="34" charset="0"/>
            </a:endParaRPr>
          </a:p>
          <a:p>
            <a:pPr marL="0" marR="0" indent="0">
              <a:spcBef>
                <a:spcPts val="0"/>
              </a:spcBef>
              <a:spcAft>
                <a:spcPts val="0"/>
              </a:spcAft>
              <a:buNone/>
            </a:pPr>
            <a:r>
              <a:rPr lang="en-US" sz="1800" b="1" dirty="0">
                <a:solidFill>
                  <a:schemeClr val="tx1">
                    <a:lumMod val="50000"/>
                  </a:schemeClr>
                </a:solidFill>
                <a:effectLst/>
                <a:latin typeface="Calibri" panose="020F0502020204030204" pitchFamily="34" charset="0"/>
                <a:ea typeface="Times New Roman" panose="02020603050405020304" pitchFamily="18" charset="0"/>
              </a:rPr>
              <a:t>ART. 1 . . .</a:t>
            </a:r>
            <a:r>
              <a:rPr lang="en-US" sz="1800" dirty="0">
                <a:solidFill>
                  <a:schemeClr val="tx1">
                    <a:lumMod val="50000"/>
                  </a:schemeClr>
                </a:solidFill>
                <a:effectLst/>
                <a:latin typeface="Calibri" panose="020F0502020204030204" pitchFamily="34" charset="0"/>
                <a:ea typeface="Times New Roman" panose="02020603050405020304" pitchFamily="18" charset="0"/>
              </a:rPr>
              <a:t> A competitor shall not compete in more than four events, including relays.</a:t>
            </a:r>
          </a:p>
          <a:p>
            <a:pPr marL="0" indent="0">
              <a:spcBef>
                <a:spcPts val="0"/>
              </a:spcBef>
              <a:spcAft>
                <a:spcPts val="0"/>
              </a:spcAft>
              <a:buNone/>
            </a:pPr>
            <a:r>
              <a:rPr lang="en-US" sz="1600" b="1" u="sng" dirty="0">
                <a:solidFill>
                  <a:srgbClr val="FF0000"/>
                </a:solidFill>
                <a:effectLst/>
                <a:latin typeface="Arial" panose="020B0604020202020204" pitchFamily="34" charset="0"/>
                <a:ea typeface="Arial" panose="020B0604020202020204" pitchFamily="34" charset="0"/>
                <a:cs typeface="Times New Roman" panose="02020603050405020304" pitchFamily="18" charset="0"/>
              </a:rPr>
              <a:t>Contestants may officially participate in:</a:t>
            </a:r>
            <a:r>
              <a:rPr lang="en-US" sz="1600" b="1" strike="sngStrike" dirty="0">
                <a:solidFill>
                  <a:srgbClr val="FF0000"/>
                </a:solidFill>
                <a:effectLst/>
                <a:latin typeface="Arial" panose="020B0604020202020204" pitchFamily="34" charset="0"/>
                <a:ea typeface="Arial" panose="020B0604020202020204" pitchFamily="34" charset="0"/>
                <a:cs typeface="Times New Roman" panose="02020603050405020304" pitchFamily="18" charset="0"/>
              </a:rPr>
              <a:t> Contestant may officially enter:</a:t>
            </a:r>
            <a:endParaRPr lang="en-US" sz="1600" dirty="0">
              <a:solidFill>
                <a:schemeClr val="tx1">
                  <a:lumMod val="50000"/>
                </a:schemeClr>
              </a:solidFill>
              <a:latin typeface="Calibri" panose="020F0502020204030204" pitchFamily="34" charset="0"/>
              <a:ea typeface="Times New Roman" panose="02020603050405020304" pitchFamily="18" charset="0"/>
            </a:endParaRPr>
          </a:p>
          <a:p>
            <a:pPr marL="0" marR="0" indent="0">
              <a:spcBef>
                <a:spcPts val="0"/>
              </a:spcBef>
              <a:spcAft>
                <a:spcPts val="0"/>
              </a:spcAft>
              <a:buNone/>
            </a:pPr>
            <a:endParaRPr lang="en-US" sz="1800" dirty="0">
              <a:solidFill>
                <a:schemeClr val="tx1">
                  <a:lumMod val="50000"/>
                </a:schemeClr>
              </a:solidFill>
              <a:effectLst/>
              <a:latin typeface="Calibri" panose="020F0502020204030204" pitchFamily="34" charset="0"/>
              <a:ea typeface="Times New Roman" panose="02020603050405020304" pitchFamily="18" charset="0"/>
            </a:endParaRPr>
          </a:p>
          <a:p>
            <a:pPr marL="0" marR="0" indent="0">
              <a:spcBef>
                <a:spcPts val="0"/>
              </a:spcBef>
              <a:spcAft>
                <a:spcPts val="0"/>
              </a:spcAft>
              <a:buNone/>
            </a:pPr>
            <a:endParaRPr lang="en-US" sz="1800" dirty="0">
              <a:solidFill>
                <a:schemeClr val="tx1">
                  <a:lumMod val="50000"/>
                </a:schemeClr>
              </a:solidFill>
              <a:latin typeface="Calibri" panose="020F0502020204030204" pitchFamily="34" charset="0"/>
              <a:ea typeface="Times New Roman" panose="02020603050405020304" pitchFamily="18" charset="0"/>
            </a:endParaRPr>
          </a:p>
          <a:p>
            <a:pPr marL="0" marR="0" indent="0">
              <a:spcBef>
                <a:spcPts val="0"/>
              </a:spcBef>
              <a:spcAft>
                <a:spcPts val="0"/>
              </a:spcAft>
              <a:buNone/>
            </a:pPr>
            <a:endParaRPr lang="en-US" sz="1800" dirty="0">
              <a:solidFill>
                <a:schemeClr val="tx1">
                  <a:lumMod val="50000"/>
                </a:schemeClr>
              </a:solidFill>
              <a:effectLst/>
              <a:latin typeface="Calibri" panose="020F0502020204030204" pitchFamily="34" charset="0"/>
              <a:ea typeface="Times New Roman" panose="02020603050405020304" pitchFamily="18" charset="0"/>
            </a:endParaRPr>
          </a:p>
          <a:p>
            <a:pPr marL="0" marR="0" indent="0">
              <a:spcBef>
                <a:spcPts val="0"/>
              </a:spcBef>
              <a:spcAft>
                <a:spcPts val="0"/>
              </a:spcAft>
              <a:buNone/>
            </a:pPr>
            <a:endParaRPr lang="en-US" sz="1800" dirty="0">
              <a:solidFill>
                <a:schemeClr val="tx1">
                  <a:lumMod val="50000"/>
                </a:schemeClr>
              </a:solidFill>
              <a:effectLst/>
              <a:latin typeface="Calibri" panose="020F0502020204030204" pitchFamily="34" charset="0"/>
              <a:ea typeface="Times New Roman" panose="02020603050405020304" pitchFamily="18" charset="0"/>
            </a:endParaRPr>
          </a:p>
          <a:p>
            <a:pPr marL="0" marR="0" indent="0">
              <a:spcBef>
                <a:spcPts val="0"/>
              </a:spcBef>
              <a:spcAft>
                <a:spcPts val="0"/>
              </a:spcAft>
              <a:buNone/>
            </a:pPr>
            <a:r>
              <a:rPr lang="en-US" sz="1800" b="1" dirty="0">
                <a:solidFill>
                  <a:schemeClr val="tx1">
                    <a:lumMod val="50000"/>
                  </a:schemeClr>
                </a:solidFill>
                <a:effectLst/>
                <a:latin typeface="Calibri" panose="020F0502020204030204" pitchFamily="34" charset="0"/>
                <a:ea typeface="Times New Roman" panose="02020603050405020304" pitchFamily="18" charset="0"/>
              </a:rPr>
              <a:t>PENALTY: A competitor who participates in more events than allowed by rule shall forfeit all individual places and points and shall be disqualified from further competition in that meet. In a relay event, the team's relay points, and place(s) shall also be forfeited.</a:t>
            </a:r>
          </a:p>
          <a:p>
            <a:pPr marL="0" marR="0" indent="0">
              <a:spcBef>
                <a:spcPts val="0"/>
              </a:spcBef>
              <a:spcAft>
                <a:spcPts val="0"/>
              </a:spcAft>
              <a:buNone/>
            </a:pP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b="1" dirty="0">
                <a:solidFill>
                  <a:schemeClr val="tx1">
                    <a:lumMod val="50000"/>
                  </a:schemeClr>
                </a:solidFill>
                <a:effectLst/>
                <a:latin typeface="Calibri" panose="020F0502020204030204" pitchFamily="34" charset="0"/>
                <a:ea typeface="Arial" panose="020B0604020202020204" pitchFamily="34" charset="0"/>
              </a:rPr>
              <a:t>ART. 2 . . . </a:t>
            </a:r>
            <a:r>
              <a:rPr lang="en-US" sz="1800" dirty="0">
                <a:solidFill>
                  <a:schemeClr val="tx1">
                    <a:lumMod val="50000"/>
                  </a:schemeClr>
                </a:solidFill>
                <a:effectLst/>
                <a:latin typeface="Calibri" panose="020F0502020204030204" pitchFamily="34" charset="0"/>
                <a:ea typeface="Arial" panose="020B0604020202020204" pitchFamily="34" charset="0"/>
              </a:rPr>
              <a:t>A contestant shall not be entered in more than four events, excluding relays. If a contestant is entered in more than the allowable number of events, meet management shall scratch the contestant from the excess event(s) by following the listed order of events.</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b="1" dirty="0">
                <a:solidFill>
                  <a:schemeClr val="tx1">
                    <a:lumMod val="50000"/>
                  </a:schemeClr>
                </a:solidFill>
                <a:effectLst/>
                <a:latin typeface="Calibri" panose="020F0502020204030204" pitchFamily="34" charset="0"/>
                <a:ea typeface="Times New Roman" panose="02020603050405020304" pitchFamily="18" charset="0"/>
              </a:rPr>
              <a:t> ART. 3 . . . </a:t>
            </a:r>
            <a:r>
              <a:rPr lang="en-US" sz="1800" dirty="0">
                <a:solidFill>
                  <a:schemeClr val="tx1">
                    <a:lumMod val="50000"/>
                  </a:schemeClr>
                </a:solidFill>
                <a:effectLst/>
                <a:latin typeface="Calibri" panose="020F0502020204030204" pitchFamily="34" charset="0"/>
                <a:ea typeface="Times New Roman" panose="02020603050405020304" pitchFamily="18" charset="0"/>
              </a:rPr>
              <a:t>These entry and participation limitations do not apply to multi-event competition.</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800" dirty="0">
              <a:solidFill>
                <a:schemeClr val="tx1">
                  <a:lumMod val="50000"/>
                </a:schemeClr>
              </a:solidFill>
              <a:effectLst/>
              <a:latin typeface="Calibri" panose="020F0502020204030204" pitchFamily="34" charset="0"/>
              <a:ea typeface="Times New Roman" panose="02020603050405020304" pitchFamily="18" charset="0"/>
            </a:endParaRPr>
          </a:p>
          <a:p>
            <a:pPr marL="0" marR="0" indent="0">
              <a:spcBef>
                <a:spcPts val="0"/>
              </a:spcBef>
              <a:spcAft>
                <a:spcPts val="0"/>
              </a:spcAft>
              <a:buNone/>
            </a:pP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D6047EE0-FAD2-6013-410A-BE778E46FC00}"/>
              </a:ext>
            </a:extLst>
          </p:cNvPr>
          <p:cNvSpPr>
            <a:spLocks noGrp="1"/>
          </p:cNvSpPr>
          <p:nvPr>
            <p:ph type="ftr" sz="quarter" idx="11"/>
          </p:nvPr>
        </p:nvSpPr>
        <p:spPr/>
        <p:txBody>
          <a:bodyPr/>
          <a:lstStyle/>
          <a:p>
            <a:pPr>
              <a:defRPr/>
            </a:pPr>
            <a:r>
              <a:rPr lang="en-US"/>
              <a:t>www.nfhs.org</a:t>
            </a:r>
          </a:p>
        </p:txBody>
      </p:sp>
      <p:graphicFrame>
        <p:nvGraphicFramePr>
          <p:cNvPr id="9" name="Table 8">
            <a:extLst>
              <a:ext uri="{FF2B5EF4-FFF2-40B4-BE49-F238E27FC236}">
                <a16:creationId xmlns:a16="http://schemas.microsoft.com/office/drawing/2014/main" xmlns="" id="{321A1D83-8698-4881-0DF8-52BC8120CAB2}"/>
              </a:ext>
            </a:extLst>
          </p:cNvPr>
          <p:cNvGraphicFramePr>
            <a:graphicFrameLocks noGrp="1"/>
          </p:cNvGraphicFramePr>
          <p:nvPr>
            <p:extLst>
              <p:ext uri="{D42A27DB-BD31-4B8C-83A1-F6EECF244321}">
                <p14:modId xmlns:p14="http://schemas.microsoft.com/office/powerpoint/2010/main" val="2384015982"/>
              </p:ext>
            </p:extLst>
          </p:nvPr>
        </p:nvGraphicFramePr>
        <p:xfrm>
          <a:off x="2083661" y="3063240"/>
          <a:ext cx="4968875" cy="731520"/>
        </p:xfrm>
        <a:graphic>
          <a:graphicData uri="http://schemas.openxmlformats.org/drawingml/2006/table">
            <a:tbl>
              <a:tblPr firstRow="1" firstCol="1" bandRow="1">
                <a:tableStyleId>{2D5ABB26-0587-4C30-8999-92F81FD0307C}</a:tableStyleId>
              </a:tblPr>
              <a:tblGrid>
                <a:gridCol w="1539875">
                  <a:extLst>
                    <a:ext uri="{9D8B030D-6E8A-4147-A177-3AD203B41FA5}">
                      <a16:colId xmlns:a16="http://schemas.microsoft.com/office/drawing/2014/main" xmlns="" val="327328891"/>
                    </a:ext>
                  </a:extLst>
                </a:gridCol>
                <a:gridCol w="3429000">
                  <a:extLst>
                    <a:ext uri="{9D8B030D-6E8A-4147-A177-3AD203B41FA5}">
                      <a16:colId xmlns:a16="http://schemas.microsoft.com/office/drawing/2014/main" xmlns="" val="2474930505"/>
                    </a:ext>
                  </a:extLst>
                </a:gridCol>
              </a:tblGrid>
              <a:tr h="0">
                <a:tc>
                  <a:txBody>
                    <a:bodyPr/>
                    <a:lstStyle/>
                    <a:p>
                      <a:pPr marL="0" marR="0">
                        <a:spcBef>
                          <a:spcPts val="0"/>
                        </a:spcBef>
                        <a:spcAft>
                          <a:spcPts val="0"/>
                        </a:spcAft>
                      </a:pPr>
                      <a:r>
                        <a:rPr lang="en-US" sz="800" u="sng" dirty="0">
                          <a:solidFill>
                            <a:srgbClr val="FF0000"/>
                          </a:solidFill>
                          <a:effectLst/>
                        </a:rPr>
                        <a:t>Athlete Participates in:</a:t>
                      </a:r>
                      <a:endParaRPr lang="en-US" sz="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800" u="sng" dirty="0">
                          <a:solidFill>
                            <a:srgbClr val="FF0000"/>
                          </a:solidFill>
                          <a:effectLst/>
                        </a:rPr>
                        <a:t>Athlete is permitted to participate in:</a:t>
                      </a:r>
                      <a:endParaRPr lang="en-US" sz="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08042692"/>
                  </a:ext>
                </a:extLst>
              </a:tr>
              <a:tr h="0">
                <a:tc>
                  <a:txBody>
                    <a:bodyPr/>
                    <a:lstStyle/>
                    <a:p>
                      <a:pPr marL="0" marR="0">
                        <a:spcBef>
                          <a:spcPts val="0"/>
                        </a:spcBef>
                        <a:spcAft>
                          <a:spcPts val="0"/>
                        </a:spcAft>
                      </a:pPr>
                      <a:r>
                        <a:rPr lang="en-US" sz="800">
                          <a:effectLst/>
                        </a:rPr>
                        <a:t>Four individual events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800">
                          <a:effectLst/>
                        </a:rPr>
                        <a:t>No relays allowed.</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89848100"/>
                  </a:ext>
                </a:extLst>
              </a:tr>
              <a:tr h="0">
                <a:tc>
                  <a:txBody>
                    <a:bodyPr/>
                    <a:lstStyle/>
                    <a:p>
                      <a:pPr marL="0" marR="0">
                        <a:spcBef>
                          <a:spcPts val="0"/>
                        </a:spcBef>
                        <a:spcAft>
                          <a:spcPts val="0"/>
                        </a:spcAft>
                      </a:pPr>
                      <a:r>
                        <a:rPr lang="en-US" sz="800">
                          <a:effectLst/>
                        </a:rPr>
                        <a:t>Three individual events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800">
                          <a:effectLst/>
                        </a:rPr>
                        <a:t>May be listed on any number of relays but compete in only one relay.</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57255005"/>
                  </a:ext>
                </a:extLst>
              </a:tr>
              <a:tr h="0">
                <a:tc>
                  <a:txBody>
                    <a:bodyPr/>
                    <a:lstStyle/>
                    <a:p>
                      <a:pPr marL="0" marR="0">
                        <a:spcBef>
                          <a:spcPts val="0"/>
                        </a:spcBef>
                        <a:spcAft>
                          <a:spcPts val="0"/>
                        </a:spcAft>
                      </a:pPr>
                      <a:r>
                        <a:rPr lang="en-US" sz="800">
                          <a:effectLst/>
                        </a:rPr>
                        <a:t>Two individual events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800">
                          <a:effectLst/>
                        </a:rPr>
                        <a:t>May be listed on any number of relays but compete in only two relays.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17960554"/>
                  </a:ext>
                </a:extLst>
              </a:tr>
              <a:tr h="0">
                <a:tc>
                  <a:txBody>
                    <a:bodyPr/>
                    <a:lstStyle/>
                    <a:p>
                      <a:pPr marL="0" marR="0">
                        <a:spcBef>
                          <a:spcPts val="0"/>
                        </a:spcBef>
                        <a:spcAft>
                          <a:spcPts val="0"/>
                        </a:spcAft>
                      </a:pPr>
                      <a:r>
                        <a:rPr lang="en-US" sz="800">
                          <a:effectLst/>
                        </a:rPr>
                        <a:t>One individual event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800">
                          <a:effectLst/>
                        </a:rPr>
                        <a:t>May be listed on any number of relays but compete in only three relays.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916854980"/>
                  </a:ext>
                </a:extLst>
              </a:tr>
              <a:tr h="0">
                <a:tc>
                  <a:txBody>
                    <a:bodyPr/>
                    <a:lstStyle/>
                    <a:p>
                      <a:pPr marL="0" marR="0">
                        <a:spcBef>
                          <a:spcPts val="0"/>
                        </a:spcBef>
                        <a:spcAft>
                          <a:spcPts val="0"/>
                        </a:spcAft>
                      </a:pPr>
                      <a:r>
                        <a:rPr lang="en-US" sz="800">
                          <a:effectLst/>
                        </a:rPr>
                        <a:t>Zero individual events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800" dirty="0">
                          <a:effectLst/>
                        </a:rPr>
                        <a:t>May be listed on four relays and may compete in four relays.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20453093"/>
                  </a:ext>
                </a:extLst>
              </a:tr>
            </a:tbl>
          </a:graphicData>
        </a:graphic>
      </p:graphicFrame>
    </p:spTree>
    <p:extLst>
      <p:ext uri="{BB962C8B-B14F-4D97-AF65-F5344CB8AC3E}">
        <p14:creationId xmlns:p14="http://schemas.microsoft.com/office/powerpoint/2010/main" val="3636792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8B0D9E-5F39-4A00-3B06-E6C25C3B6D12}"/>
              </a:ext>
            </a:extLst>
          </p:cNvPr>
          <p:cNvSpPr>
            <a:spLocks noGrp="1"/>
          </p:cNvSpPr>
          <p:nvPr>
            <p:ph type="title"/>
          </p:nvPr>
        </p:nvSpPr>
        <p:spPr>
          <a:xfrm>
            <a:off x="1941513" y="525463"/>
            <a:ext cx="10026650" cy="1204912"/>
          </a:xfrm>
        </p:spPr>
        <p:txBody>
          <a:bodyPr wrap="square" anchor="ctr">
            <a:normAutofit/>
          </a:bodyPr>
          <a:lstStyle/>
          <a:p>
            <a:r>
              <a:rPr lang="en-US" dirty="0"/>
              <a:t>5-7-2</a:t>
            </a:r>
          </a:p>
        </p:txBody>
      </p:sp>
      <p:sp>
        <p:nvSpPr>
          <p:cNvPr id="12" name="Content Placeholder 2">
            <a:extLst>
              <a:ext uri="{FF2B5EF4-FFF2-40B4-BE49-F238E27FC236}">
                <a16:creationId xmlns:a16="http://schemas.microsoft.com/office/drawing/2014/main" xmlns="" id="{B9A3625E-EC97-8AC8-3B92-E38389AD313B}"/>
              </a:ext>
            </a:extLst>
          </p:cNvPr>
          <p:cNvSpPr>
            <a:spLocks noGrp="1"/>
          </p:cNvSpPr>
          <p:nvPr>
            <p:ph sz="half" idx="1"/>
          </p:nvPr>
        </p:nvSpPr>
        <p:spPr>
          <a:xfrm>
            <a:off x="1054856" y="1950045"/>
            <a:ext cx="5384800" cy="4525963"/>
          </a:xfrm>
        </p:spPr>
        <p:txBody>
          <a:bodyPr wrap="square" anchor="t">
            <a:normAutofit/>
          </a:bodyPr>
          <a:lstStyle/>
          <a:p>
            <a:pPr>
              <a:lnSpc>
                <a:spcPct val="90000"/>
              </a:lnSpc>
              <a:spcBef>
                <a:spcPts val="0"/>
              </a:spcBef>
              <a:spcAft>
                <a:spcPts val="600"/>
              </a:spcAft>
            </a:pPr>
            <a:endParaRPr lang="en-US" sz="2400" b="1" dirty="0">
              <a:effectLst/>
            </a:endParaRPr>
          </a:p>
          <a:p>
            <a:pPr marL="0" indent="0">
              <a:lnSpc>
                <a:spcPct val="90000"/>
              </a:lnSpc>
              <a:spcBef>
                <a:spcPts val="0"/>
              </a:spcBef>
              <a:spcAft>
                <a:spcPts val="600"/>
              </a:spcAft>
              <a:buNone/>
            </a:pPr>
            <a:endParaRPr lang="en-US" sz="2400" b="1" dirty="0">
              <a:effectLst/>
            </a:endParaRPr>
          </a:p>
          <a:p>
            <a:pPr marL="0" indent="0">
              <a:lnSpc>
                <a:spcPct val="90000"/>
              </a:lnSpc>
              <a:spcBef>
                <a:spcPts val="0"/>
              </a:spcBef>
              <a:spcAft>
                <a:spcPts val="600"/>
              </a:spcAft>
              <a:buNone/>
            </a:pPr>
            <a:r>
              <a:rPr lang="en-US" sz="2400" b="1" dirty="0">
                <a:effectLst/>
              </a:rPr>
              <a:t>To standardize the starter hold times the following language was added</a:t>
            </a:r>
          </a:p>
          <a:p>
            <a:pPr marL="0" marR="0" indent="0">
              <a:lnSpc>
                <a:spcPct val="90000"/>
              </a:lnSpc>
              <a:spcBef>
                <a:spcPts val="0"/>
              </a:spcBef>
              <a:spcAft>
                <a:spcPts val="600"/>
              </a:spcAft>
              <a:buNone/>
            </a:pPr>
            <a:endParaRPr lang="en-US" sz="2400" dirty="0">
              <a:effectLst/>
            </a:endParaRPr>
          </a:p>
          <a:p>
            <a:pPr marL="0" marR="0" indent="0" algn="ctr">
              <a:lnSpc>
                <a:spcPct val="90000"/>
              </a:lnSpc>
              <a:spcBef>
                <a:spcPts val="0"/>
              </a:spcBef>
              <a:spcAft>
                <a:spcPts val="600"/>
              </a:spcAft>
              <a:buNone/>
            </a:pPr>
            <a:r>
              <a:rPr lang="en-US" sz="2400" dirty="0">
                <a:effectLst/>
              </a:rPr>
              <a:t>The interval between the set command and the firing of the starting device is </a:t>
            </a:r>
            <a:r>
              <a:rPr lang="en-US" sz="2400" u="sng" dirty="0">
                <a:effectLst/>
              </a:rPr>
              <a:t>approximately</a:t>
            </a:r>
            <a:r>
              <a:rPr lang="en-US" sz="2400" dirty="0">
                <a:effectLst/>
              </a:rPr>
              <a:t> two seconds.</a:t>
            </a:r>
          </a:p>
          <a:p>
            <a:pPr marL="0" indent="0">
              <a:lnSpc>
                <a:spcPct val="90000"/>
              </a:lnSpc>
              <a:spcAft>
                <a:spcPts val="600"/>
              </a:spcAft>
              <a:buNone/>
            </a:pPr>
            <a:endParaRPr lang="en-US" sz="2400" dirty="0"/>
          </a:p>
        </p:txBody>
      </p:sp>
      <p:pic>
        <p:nvPicPr>
          <p:cNvPr id="11" name="Content Placeholder 10">
            <a:extLst>
              <a:ext uri="{FF2B5EF4-FFF2-40B4-BE49-F238E27FC236}">
                <a16:creationId xmlns:a16="http://schemas.microsoft.com/office/drawing/2014/main" xmlns="" id="{52399306-75C9-4A64-98D7-F7ED9B6E36EC}"/>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p:blipFill>
        <p:spPr>
          <a:xfrm>
            <a:off x="6603750" y="2517992"/>
            <a:ext cx="4787339" cy="3191558"/>
          </a:xfrm>
        </p:spPr>
      </p:pic>
      <p:sp>
        <p:nvSpPr>
          <p:cNvPr id="4" name="Footer Placeholder 3">
            <a:extLst>
              <a:ext uri="{FF2B5EF4-FFF2-40B4-BE49-F238E27FC236}">
                <a16:creationId xmlns:a16="http://schemas.microsoft.com/office/drawing/2014/main" xmlns="" id="{1974F12B-A3F1-6533-41FD-F81EDE647655}"/>
              </a:ext>
            </a:extLst>
          </p:cNvPr>
          <p:cNvSpPr>
            <a:spLocks noGrp="1"/>
          </p:cNvSpPr>
          <p:nvPr>
            <p:ph type="ftr" sz="quarter" idx="11"/>
          </p:nvPr>
        </p:nvSpPr>
        <p:spPr>
          <a:xfrm>
            <a:off x="9996488" y="6524625"/>
            <a:ext cx="1992312" cy="295275"/>
          </a:xfrm>
        </p:spPr>
        <p:txBody>
          <a:bodyPr anchor="ctr">
            <a:normAutofit/>
          </a:bodyPr>
          <a:lstStyle/>
          <a:p>
            <a:pPr>
              <a:lnSpc>
                <a:spcPct val="90000"/>
              </a:lnSpc>
              <a:spcAft>
                <a:spcPts val="600"/>
              </a:spcAft>
              <a:defRPr/>
            </a:pPr>
            <a:r>
              <a:rPr lang="en-US"/>
              <a:t>www.nfhs.org</a:t>
            </a:r>
          </a:p>
        </p:txBody>
      </p:sp>
    </p:spTree>
    <p:extLst>
      <p:ext uri="{BB962C8B-B14F-4D97-AF65-F5344CB8AC3E}">
        <p14:creationId xmlns:p14="http://schemas.microsoft.com/office/powerpoint/2010/main" val="2351855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983F58-7E8E-618F-C118-B17E952AE417}"/>
              </a:ext>
            </a:extLst>
          </p:cNvPr>
          <p:cNvSpPr>
            <a:spLocks noGrp="1"/>
          </p:cNvSpPr>
          <p:nvPr>
            <p:ph type="title"/>
          </p:nvPr>
        </p:nvSpPr>
        <p:spPr>
          <a:xfrm>
            <a:off x="1941513" y="525463"/>
            <a:ext cx="10026650" cy="1204912"/>
          </a:xfrm>
        </p:spPr>
        <p:txBody>
          <a:bodyPr wrap="square" anchor="ctr">
            <a:normAutofit/>
          </a:bodyPr>
          <a:lstStyle/>
          <a:p>
            <a:r>
              <a:rPr lang="en-US" dirty="0"/>
              <a:t>5-10-2</a:t>
            </a:r>
          </a:p>
        </p:txBody>
      </p:sp>
      <p:sp>
        <p:nvSpPr>
          <p:cNvPr id="3" name="Content Placeholder 2">
            <a:extLst>
              <a:ext uri="{FF2B5EF4-FFF2-40B4-BE49-F238E27FC236}">
                <a16:creationId xmlns:a16="http://schemas.microsoft.com/office/drawing/2014/main" xmlns="" id="{BBA2934D-2A68-FA7D-DD1F-A0CAC3A6105C}"/>
              </a:ext>
            </a:extLst>
          </p:cNvPr>
          <p:cNvSpPr>
            <a:spLocks noGrp="1"/>
          </p:cNvSpPr>
          <p:nvPr>
            <p:ph sz="half" idx="1"/>
          </p:nvPr>
        </p:nvSpPr>
        <p:spPr>
          <a:xfrm>
            <a:off x="1371600" y="1950045"/>
            <a:ext cx="5068056" cy="4525963"/>
          </a:xfrm>
        </p:spPr>
        <p:txBody>
          <a:bodyPr wrap="square" anchor="t">
            <a:normAutofit/>
          </a:bodyPr>
          <a:lstStyle/>
          <a:p>
            <a:pPr marL="0" marR="0" indent="0">
              <a:lnSpc>
                <a:spcPct val="90000"/>
              </a:lnSpc>
              <a:spcBef>
                <a:spcPts val="0"/>
              </a:spcBef>
              <a:spcAft>
                <a:spcPts val="600"/>
              </a:spcAft>
              <a:buNone/>
            </a:pPr>
            <a:r>
              <a:rPr lang="en-US" sz="1800" b="1" dirty="0">
                <a:effectLst/>
              </a:rPr>
              <a:t>Providing two additional names to the relay entries should provid</a:t>
            </a:r>
            <a:r>
              <a:rPr lang="en-US" sz="1800" b="1" dirty="0"/>
              <a:t>e more flexibility to a coach when setting their roster and for more athletes to be involved in regular and post season track meets. </a:t>
            </a:r>
          </a:p>
          <a:p>
            <a:pPr marL="0" marR="0" indent="0">
              <a:lnSpc>
                <a:spcPct val="90000"/>
              </a:lnSpc>
              <a:spcBef>
                <a:spcPts val="0"/>
              </a:spcBef>
              <a:spcAft>
                <a:spcPts val="600"/>
              </a:spcAft>
              <a:buNone/>
            </a:pPr>
            <a:endParaRPr lang="en-US" sz="1800" b="1" dirty="0">
              <a:effectLst/>
            </a:endParaRPr>
          </a:p>
          <a:p>
            <a:pPr marL="0" marR="0" indent="0">
              <a:lnSpc>
                <a:spcPct val="90000"/>
              </a:lnSpc>
              <a:spcBef>
                <a:spcPts val="0"/>
              </a:spcBef>
              <a:spcAft>
                <a:spcPts val="600"/>
              </a:spcAft>
              <a:buNone/>
            </a:pPr>
            <a:r>
              <a:rPr lang="en-US" sz="1800" b="1" dirty="0">
                <a:effectLst/>
              </a:rPr>
              <a:t>SECTION 10 RELAYS</a:t>
            </a:r>
            <a:endParaRPr lang="en-US" sz="1800" dirty="0">
              <a:effectLst/>
            </a:endParaRPr>
          </a:p>
          <a:p>
            <a:pPr marL="0" marR="0" indent="0">
              <a:lnSpc>
                <a:spcPct val="90000"/>
              </a:lnSpc>
              <a:spcBef>
                <a:spcPts val="0"/>
              </a:spcBef>
              <a:spcAft>
                <a:spcPts val="600"/>
              </a:spcAft>
              <a:buNone/>
            </a:pPr>
            <a:r>
              <a:rPr lang="en-US" sz="1800" b="1" dirty="0">
                <a:effectLst/>
              </a:rPr>
              <a:t>ART. 2 . . .</a:t>
            </a:r>
            <a:r>
              <a:rPr lang="en-US" sz="1800" dirty="0">
                <a:effectLst/>
              </a:rPr>
              <a:t> In relay events, no more than </a:t>
            </a:r>
            <a:r>
              <a:rPr lang="en-US" sz="1800" u="sng" dirty="0">
                <a:solidFill>
                  <a:srgbClr val="FF0000"/>
                </a:solidFill>
                <a:effectLst/>
              </a:rPr>
              <a:t>eight</a:t>
            </a:r>
            <a:r>
              <a:rPr lang="en-US" sz="1800" dirty="0">
                <a:effectLst/>
              </a:rPr>
              <a:t> individuals may be listed on the relay entry, but only those who actually run will be considered official participants.  Any substitutions must come from those names on the relay entry.</a:t>
            </a:r>
          </a:p>
          <a:p>
            <a:pPr marL="0" marR="0" indent="0">
              <a:lnSpc>
                <a:spcPct val="90000"/>
              </a:lnSpc>
              <a:spcBef>
                <a:spcPts val="0"/>
              </a:spcBef>
              <a:spcAft>
                <a:spcPts val="600"/>
              </a:spcAft>
              <a:buNone/>
            </a:pPr>
            <a:endParaRPr lang="en-US" sz="1800" dirty="0">
              <a:effectLst/>
            </a:endParaRPr>
          </a:p>
          <a:p>
            <a:pPr marL="0" indent="0">
              <a:lnSpc>
                <a:spcPct val="90000"/>
              </a:lnSpc>
              <a:spcAft>
                <a:spcPts val="600"/>
              </a:spcAft>
              <a:buNone/>
            </a:pPr>
            <a:r>
              <a:rPr lang="en-US" sz="1800" b="1" dirty="0">
                <a:effectLst/>
              </a:rPr>
              <a:t>Note:</a:t>
            </a:r>
            <a:r>
              <a:rPr lang="en-US" sz="1800" dirty="0">
                <a:effectLst/>
              </a:rPr>
              <a:t> It is not necessary to use the same four competitors in the finals who competed in the preliminary rounds of trials.</a:t>
            </a:r>
            <a:endParaRPr lang="en-US" sz="1800" dirty="0"/>
          </a:p>
        </p:txBody>
      </p:sp>
      <p:pic>
        <p:nvPicPr>
          <p:cNvPr id="6" name="Content Placeholder 5" descr="A picture containing person, grass, outdoor, player&#10;&#10;Description automatically generated">
            <a:extLst>
              <a:ext uri="{FF2B5EF4-FFF2-40B4-BE49-F238E27FC236}">
                <a16:creationId xmlns:a16="http://schemas.microsoft.com/office/drawing/2014/main" xmlns="" id="{F24887DA-A31F-4A1E-9CBF-CF9108EC4157}"/>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642100" y="2417498"/>
            <a:ext cx="5384800" cy="3589866"/>
          </a:xfrm>
        </p:spPr>
      </p:pic>
      <p:sp>
        <p:nvSpPr>
          <p:cNvPr id="4" name="Footer Placeholder 3">
            <a:extLst>
              <a:ext uri="{FF2B5EF4-FFF2-40B4-BE49-F238E27FC236}">
                <a16:creationId xmlns:a16="http://schemas.microsoft.com/office/drawing/2014/main" xmlns="" id="{78D71047-57E0-0135-BD72-F39215D34A65}"/>
              </a:ext>
            </a:extLst>
          </p:cNvPr>
          <p:cNvSpPr>
            <a:spLocks noGrp="1"/>
          </p:cNvSpPr>
          <p:nvPr>
            <p:ph type="ftr" sz="quarter" idx="11"/>
          </p:nvPr>
        </p:nvSpPr>
        <p:spPr>
          <a:xfrm>
            <a:off x="9996488" y="6524625"/>
            <a:ext cx="1992312" cy="295275"/>
          </a:xfrm>
        </p:spPr>
        <p:txBody>
          <a:bodyPr anchor="ctr">
            <a:normAutofit/>
          </a:bodyPr>
          <a:lstStyle/>
          <a:p>
            <a:pPr>
              <a:lnSpc>
                <a:spcPct val="90000"/>
              </a:lnSpc>
              <a:spcAft>
                <a:spcPts val="600"/>
              </a:spcAft>
              <a:defRPr/>
            </a:pPr>
            <a:r>
              <a:rPr lang="en-US"/>
              <a:t>www.nfhs.org</a:t>
            </a:r>
          </a:p>
        </p:txBody>
      </p:sp>
    </p:spTree>
    <p:extLst>
      <p:ext uri="{BB962C8B-B14F-4D97-AF65-F5344CB8AC3E}">
        <p14:creationId xmlns:p14="http://schemas.microsoft.com/office/powerpoint/2010/main" val="285473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4F7D-C2EF-5ED2-77CE-7890DA593F8A}"/>
              </a:ext>
            </a:extLst>
          </p:cNvPr>
          <p:cNvSpPr>
            <a:spLocks noGrp="1"/>
          </p:cNvSpPr>
          <p:nvPr>
            <p:ph type="title"/>
          </p:nvPr>
        </p:nvSpPr>
        <p:spPr>
          <a:xfrm>
            <a:off x="1941513" y="525463"/>
            <a:ext cx="10026650" cy="1204912"/>
          </a:xfrm>
        </p:spPr>
        <p:txBody>
          <a:bodyPr wrap="square" anchor="ctr">
            <a:normAutofit/>
          </a:bodyPr>
          <a:lstStyle/>
          <a:p>
            <a:r>
              <a:rPr lang="en-US" dirty="0"/>
              <a:t>6-6-4</a:t>
            </a:r>
          </a:p>
        </p:txBody>
      </p:sp>
      <p:sp>
        <p:nvSpPr>
          <p:cNvPr id="3" name="Content Placeholder 2">
            <a:extLst>
              <a:ext uri="{FF2B5EF4-FFF2-40B4-BE49-F238E27FC236}">
                <a16:creationId xmlns:a16="http://schemas.microsoft.com/office/drawing/2014/main" xmlns="" id="{054BBBF4-56A2-378C-9928-4EF4F1F54935}"/>
              </a:ext>
            </a:extLst>
          </p:cNvPr>
          <p:cNvSpPr>
            <a:spLocks noGrp="1"/>
          </p:cNvSpPr>
          <p:nvPr>
            <p:ph sz="half" idx="1"/>
          </p:nvPr>
        </p:nvSpPr>
        <p:spPr>
          <a:xfrm>
            <a:off x="1054856" y="1950045"/>
            <a:ext cx="5384800" cy="4525963"/>
          </a:xfrm>
        </p:spPr>
        <p:txBody>
          <a:bodyPr wrap="square" anchor="t">
            <a:normAutofit/>
          </a:bodyPr>
          <a:lstStyle/>
          <a:p>
            <a:pPr marL="0" marR="0" indent="0">
              <a:spcBef>
                <a:spcPts val="0"/>
              </a:spcBef>
              <a:spcAft>
                <a:spcPts val="600"/>
              </a:spcAft>
              <a:buNone/>
            </a:pPr>
            <a:r>
              <a:rPr lang="en-US" b="1" dirty="0">
                <a:effectLst/>
              </a:rPr>
              <a:t>SECTION 6 JAVELIN THROW</a:t>
            </a:r>
          </a:p>
          <a:p>
            <a:pPr marL="0" marR="0" indent="0">
              <a:spcBef>
                <a:spcPts val="0"/>
              </a:spcBef>
              <a:spcAft>
                <a:spcPts val="600"/>
              </a:spcAft>
              <a:buNone/>
            </a:pPr>
            <a:endParaRPr lang="en-US" dirty="0">
              <a:effectLst/>
            </a:endParaRPr>
          </a:p>
          <a:p>
            <a:pPr marL="0" marR="0" indent="0">
              <a:spcBef>
                <a:spcPts val="0"/>
              </a:spcBef>
              <a:spcAft>
                <a:spcPts val="600"/>
              </a:spcAft>
              <a:buNone/>
            </a:pPr>
            <a:r>
              <a:rPr lang="en-US" b="1" dirty="0">
                <a:effectLst/>
              </a:rPr>
              <a:t>ART. 4 . . . </a:t>
            </a:r>
            <a:r>
              <a:rPr lang="en-US" dirty="0">
                <a:effectLst/>
              </a:rPr>
              <a:t>The </a:t>
            </a:r>
            <a:r>
              <a:rPr lang="en-US" u="sng" dirty="0">
                <a:solidFill>
                  <a:srgbClr val="FF0000"/>
                </a:solidFill>
                <a:effectLst/>
              </a:rPr>
              <a:t>first</a:t>
            </a:r>
            <a:r>
              <a:rPr lang="en-US" dirty="0">
                <a:effectLst/>
              </a:rPr>
              <a:t> point of contact shall be within the sector made by extending radii of the foul-line arc through the intersection of the arc with the runway lines.</a:t>
            </a:r>
          </a:p>
          <a:p>
            <a:pPr>
              <a:spcAft>
                <a:spcPts val="600"/>
              </a:spcAft>
            </a:pPr>
            <a:endParaRPr lang="en-US" dirty="0"/>
          </a:p>
        </p:txBody>
      </p:sp>
      <p:pic>
        <p:nvPicPr>
          <p:cNvPr id="6" name="Content Placeholder 5">
            <a:extLst>
              <a:ext uri="{FF2B5EF4-FFF2-40B4-BE49-F238E27FC236}">
                <a16:creationId xmlns:a16="http://schemas.microsoft.com/office/drawing/2014/main" xmlns="" id="{1236B21B-1C78-4EEC-B049-EA643B9A1A1A}"/>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642100" y="2417498"/>
            <a:ext cx="5384800" cy="3589866"/>
          </a:xfrm>
        </p:spPr>
      </p:pic>
      <p:sp>
        <p:nvSpPr>
          <p:cNvPr id="4" name="Footer Placeholder 3">
            <a:extLst>
              <a:ext uri="{FF2B5EF4-FFF2-40B4-BE49-F238E27FC236}">
                <a16:creationId xmlns:a16="http://schemas.microsoft.com/office/drawing/2014/main" xmlns="" id="{282A4E95-F15D-8173-ED11-4462A9CD990B}"/>
              </a:ext>
            </a:extLst>
          </p:cNvPr>
          <p:cNvSpPr>
            <a:spLocks noGrp="1"/>
          </p:cNvSpPr>
          <p:nvPr>
            <p:ph type="ftr" sz="quarter" idx="11"/>
          </p:nvPr>
        </p:nvSpPr>
        <p:spPr>
          <a:xfrm>
            <a:off x="9996488" y="6524625"/>
            <a:ext cx="1992312" cy="295275"/>
          </a:xfrm>
        </p:spPr>
        <p:txBody>
          <a:bodyPr anchor="ctr">
            <a:normAutofit/>
          </a:bodyPr>
          <a:lstStyle/>
          <a:p>
            <a:pPr>
              <a:lnSpc>
                <a:spcPct val="90000"/>
              </a:lnSpc>
              <a:spcAft>
                <a:spcPts val="600"/>
              </a:spcAft>
              <a:defRPr/>
            </a:pPr>
            <a:r>
              <a:rPr lang="en-US"/>
              <a:t>www.nfhs.org</a:t>
            </a:r>
          </a:p>
        </p:txBody>
      </p:sp>
    </p:spTree>
    <p:extLst>
      <p:ext uri="{BB962C8B-B14F-4D97-AF65-F5344CB8AC3E}">
        <p14:creationId xmlns:p14="http://schemas.microsoft.com/office/powerpoint/2010/main" val="1851404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055292-824E-EB39-1219-A49C6692817D}"/>
              </a:ext>
            </a:extLst>
          </p:cNvPr>
          <p:cNvSpPr>
            <a:spLocks noGrp="1"/>
          </p:cNvSpPr>
          <p:nvPr>
            <p:ph type="title"/>
          </p:nvPr>
        </p:nvSpPr>
        <p:spPr/>
        <p:txBody>
          <a:bodyPr/>
          <a:lstStyle/>
          <a:p>
            <a:r>
              <a:rPr lang="en-US" dirty="0"/>
              <a:t>7-2-2g (NEW)</a:t>
            </a:r>
          </a:p>
        </p:txBody>
      </p:sp>
      <p:sp>
        <p:nvSpPr>
          <p:cNvPr id="3" name="Content Placeholder 2">
            <a:extLst>
              <a:ext uri="{FF2B5EF4-FFF2-40B4-BE49-F238E27FC236}">
                <a16:creationId xmlns:a16="http://schemas.microsoft.com/office/drawing/2014/main" xmlns="" id="{3E26B61F-4A8C-5E90-251D-146BAFF892BF}"/>
              </a:ext>
            </a:extLst>
          </p:cNvPr>
          <p:cNvSpPr>
            <a:spLocks noGrp="1"/>
          </p:cNvSpPr>
          <p:nvPr>
            <p:ph idx="1"/>
          </p:nvPr>
        </p:nvSpPr>
        <p:spPr>
          <a:xfrm>
            <a:off x="1941512" y="1989138"/>
            <a:ext cx="10047287" cy="4338637"/>
          </a:xfrm>
        </p:spPr>
        <p:txBody>
          <a:bodyPr/>
          <a:lstStyle/>
          <a:p>
            <a:pPr marL="0" marR="0" indent="0">
              <a:spcBef>
                <a:spcPts val="0"/>
              </a:spcBef>
              <a:spcAft>
                <a:spcPts val="0"/>
              </a:spcAft>
              <a:buNone/>
            </a:pPr>
            <a:r>
              <a:rPr lang="en-US" sz="1800" b="1" dirty="0">
                <a:solidFill>
                  <a:schemeClr val="tx1">
                    <a:lumMod val="50000"/>
                  </a:schemeClr>
                </a:solidFill>
                <a:effectLst/>
                <a:latin typeface="Calibri" panose="020F0502020204030204" pitchFamily="34" charset="0"/>
                <a:ea typeface="Times New Roman" panose="02020603050405020304" pitchFamily="18" charset="0"/>
              </a:rPr>
              <a:t>SECTION 2 SPECIAL EVENTS</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b="1" dirty="0">
                <a:solidFill>
                  <a:schemeClr val="tx1">
                    <a:lumMod val="50000"/>
                  </a:schemeClr>
                </a:solidFill>
                <a:effectLst/>
                <a:latin typeface="Calibri" panose="020F0502020204030204" pitchFamily="34" charset="0"/>
                <a:ea typeface="Times New Roman" panose="02020603050405020304" pitchFamily="18" charset="0"/>
              </a:rPr>
              <a:t>ART. 1 . . . </a:t>
            </a:r>
            <a:r>
              <a:rPr lang="en-US" sz="1800" dirty="0">
                <a:solidFill>
                  <a:schemeClr val="tx1">
                    <a:lumMod val="50000"/>
                  </a:schemeClr>
                </a:solidFill>
                <a:effectLst/>
                <a:latin typeface="Calibri" panose="020F0502020204030204" pitchFamily="34" charset="0"/>
                <a:ea typeface="Times New Roman" panose="02020603050405020304" pitchFamily="18" charset="0"/>
              </a:rPr>
              <a:t>The following may be included in the order of events and shall be</a:t>
            </a:r>
            <a:r>
              <a:rPr lang="en-US" sz="1800" dirty="0">
                <a:solidFill>
                  <a:schemeClr val="tx1">
                    <a:lumMod val="50000"/>
                  </a:schemeClr>
                </a:solidFill>
                <a:latin typeface="Times New Roman" panose="02020603050405020304" pitchFamily="18" charset="0"/>
                <a:ea typeface="Times New Roman" panose="02020603050405020304" pitchFamily="18" charset="0"/>
              </a:rPr>
              <a:t> </a:t>
            </a:r>
            <a:r>
              <a:rPr lang="en-US" sz="1800" dirty="0">
                <a:solidFill>
                  <a:schemeClr val="tx1">
                    <a:lumMod val="50000"/>
                  </a:schemeClr>
                </a:solidFill>
                <a:effectLst/>
                <a:latin typeface="Calibri" panose="020F0502020204030204" pitchFamily="34" charset="0"/>
                <a:ea typeface="Times New Roman" panose="02020603050405020304" pitchFamily="18" charset="0"/>
              </a:rPr>
              <a:t>conducted under USATF youth event rules unless state association policy determines</a:t>
            </a:r>
            <a:r>
              <a:rPr lang="en-US" sz="1800" dirty="0">
                <a:solidFill>
                  <a:schemeClr val="tx1">
                    <a:lumMod val="50000"/>
                  </a:schemeClr>
                </a:solidFill>
                <a:latin typeface="Times New Roman" panose="02020603050405020304" pitchFamily="18" charset="0"/>
                <a:ea typeface="Times New Roman" panose="02020603050405020304" pitchFamily="18" charset="0"/>
              </a:rPr>
              <a:t> </a:t>
            </a:r>
            <a:r>
              <a:rPr lang="en-US" sz="1800" dirty="0">
                <a:solidFill>
                  <a:schemeClr val="tx1">
                    <a:lumMod val="50000"/>
                  </a:schemeClr>
                </a:solidFill>
                <a:effectLst/>
                <a:latin typeface="Calibri" panose="020F0502020204030204" pitchFamily="34" charset="0"/>
                <a:ea typeface="Times New Roman" panose="02020603050405020304" pitchFamily="18" charset="0"/>
              </a:rPr>
              <a:t>otherwise (www.usatf.org/about/competition-rules.aspx):</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solidFill>
                  <a:schemeClr val="tx1">
                    <a:lumMod val="50000"/>
                  </a:schemeClr>
                </a:solidFill>
                <a:effectLst/>
                <a:latin typeface="Calibri" panose="020F0502020204030204" pitchFamily="34" charset="0"/>
                <a:ea typeface="Times New Roman" panose="02020603050405020304" pitchFamily="18" charset="0"/>
              </a:rPr>
              <a:t>a. Shuttle relays</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solidFill>
                  <a:schemeClr val="tx1">
                    <a:lumMod val="50000"/>
                  </a:schemeClr>
                </a:solidFill>
                <a:effectLst/>
                <a:latin typeface="Calibri" panose="020F0502020204030204" pitchFamily="34" charset="0"/>
                <a:ea typeface="Times New Roman" panose="02020603050405020304" pitchFamily="18" charset="0"/>
              </a:rPr>
              <a:t>b. Specialty relays</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solidFill>
                  <a:schemeClr val="tx1">
                    <a:lumMod val="50000"/>
                  </a:schemeClr>
                </a:solidFill>
                <a:effectLst/>
                <a:latin typeface="Calibri" panose="020F0502020204030204" pitchFamily="34" charset="0"/>
                <a:ea typeface="Times New Roman" panose="02020603050405020304" pitchFamily="18" charset="0"/>
              </a:rPr>
              <a:t>c. Steeplechase</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solidFill>
                  <a:schemeClr val="tx1">
                    <a:lumMod val="50000"/>
                  </a:schemeClr>
                </a:solidFill>
                <a:effectLst/>
                <a:latin typeface="Calibri" panose="020F0502020204030204" pitchFamily="34" charset="0"/>
                <a:ea typeface="Times New Roman" panose="02020603050405020304" pitchFamily="18" charset="0"/>
              </a:rPr>
              <a:t>d. Hammer throw</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solidFill>
                  <a:schemeClr val="tx1">
                    <a:lumMod val="50000"/>
                  </a:schemeClr>
                </a:solidFill>
                <a:effectLst/>
                <a:latin typeface="Calibri" panose="020F0502020204030204" pitchFamily="34" charset="0"/>
                <a:ea typeface="Times New Roman" panose="02020603050405020304" pitchFamily="18" charset="0"/>
              </a:rPr>
              <a:t>e. Race walking</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solidFill>
                  <a:schemeClr val="tx1">
                    <a:lumMod val="50000"/>
                  </a:schemeClr>
                </a:solidFill>
                <a:effectLst/>
                <a:latin typeface="Calibri" panose="020F0502020204030204" pitchFamily="34" charset="0"/>
                <a:ea typeface="Times New Roman" panose="02020603050405020304" pitchFamily="18" charset="0"/>
              </a:rPr>
              <a:t>f. Indoor weight throw (using legal weight throw cage)</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u="sng" dirty="0">
                <a:solidFill>
                  <a:srgbClr val="FF0000"/>
                </a:solidFill>
                <a:effectLst/>
                <a:latin typeface="Calibri" panose="020F0502020204030204" pitchFamily="34" charset="0"/>
                <a:ea typeface="Times New Roman" panose="02020603050405020304" pitchFamily="18" charset="0"/>
              </a:rPr>
              <a:t>g. Mixed Relays</a:t>
            </a:r>
            <a:endParaRPr lang="en-US" sz="1800" dirty="0">
              <a:solidFill>
                <a:srgbClr val="FF0000"/>
              </a:solidFill>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6C8B044F-E395-74E4-F74C-13C6762BA7D6}"/>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39102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A368BD-AA7E-74B3-3276-A0B380B368E2}"/>
              </a:ext>
            </a:extLst>
          </p:cNvPr>
          <p:cNvSpPr>
            <a:spLocks noGrp="1"/>
          </p:cNvSpPr>
          <p:nvPr>
            <p:ph type="title"/>
          </p:nvPr>
        </p:nvSpPr>
        <p:spPr/>
        <p:txBody>
          <a:bodyPr/>
          <a:lstStyle/>
          <a:p>
            <a:r>
              <a:rPr lang="en-US" dirty="0"/>
              <a:t>Rule 9 (new) indoor track and field	</a:t>
            </a:r>
          </a:p>
        </p:txBody>
      </p:sp>
      <p:sp>
        <p:nvSpPr>
          <p:cNvPr id="3" name="Content Placeholder 2">
            <a:extLst>
              <a:ext uri="{FF2B5EF4-FFF2-40B4-BE49-F238E27FC236}">
                <a16:creationId xmlns:a16="http://schemas.microsoft.com/office/drawing/2014/main" xmlns="" id="{FE88BDB9-8D25-ABD6-E85A-9A836C2B77DE}"/>
              </a:ext>
            </a:extLst>
          </p:cNvPr>
          <p:cNvSpPr>
            <a:spLocks noGrp="1"/>
          </p:cNvSpPr>
          <p:nvPr>
            <p:ph sz="half" idx="1"/>
          </p:nvPr>
        </p:nvSpPr>
        <p:spPr>
          <a:xfrm>
            <a:off x="1582615" y="2186233"/>
            <a:ext cx="9026769" cy="3964476"/>
          </a:xfrm>
        </p:spPr>
        <p:txBody>
          <a:bodyPr/>
          <a:lstStyle/>
          <a:p>
            <a:pPr marL="0" marR="0">
              <a:spcBef>
                <a:spcPts val="0"/>
              </a:spcBef>
              <a:spcAft>
                <a:spcPts val="0"/>
              </a:spcAft>
            </a:pPr>
            <a:r>
              <a:rPr lang="en-US" sz="2000" dirty="0">
                <a:solidFill>
                  <a:srgbClr val="000000"/>
                </a:solidFill>
                <a:effectLst/>
                <a:latin typeface="Arial" panose="020B0604020202020204" pitchFamily="34" charset="0"/>
                <a:ea typeface="Times New Roman" panose="02020603050405020304" pitchFamily="18" charset="0"/>
              </a:rPr>
              <a:t>Indoor track and field will still follow Rules 2 thru 6 within the rules book.  </a:t>
            </a:r>
          </a:p>
          <a:p>
            <a:pPr marL="0" marR="0">
              <a:spcBef>
                <a:spcPts val="0"/>
              </a:spcBef>
              <a:spcAft>
                <a:spcPts val="0"/>
              </a:spcAft>
            </a:pPr>
            <a:endParaRPr lang="en-US" sz="20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2000" dirty="0">
                <a:solidFill>
                  <a:srgbClr val="000000"/>
                </a:solidFill>
                <a:effectLst/>
                <a:latin typeface="Arial" panose="020B0604020202020204" pitchFamily="34" charset="0"/>
                <a:ea typeface="Times New Roman" panose="02020603050405020304" pitchFamily="18" charset="0"/>
              </a:rPr>
              <a:t>This section will identify items specifically relating to indoor track and field for convenient reference.  </a:t>
            </a:r>
            <a:endParaRPr lang="en-US" sz="2000" dirty="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0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2000" dirty="0">
                <a:solidFill>
                  <a:srgbClr val="000000"/>
                </a:solidFill>
                <a:effectLst/>
                <a:latin typeface="Arial" panose="020B0604020202020204" pitchFamily="34" charset="0"/>
                <a:ea typeface="Times New Roman" panose="02020603050405020304" pitchFamily="18" charset="0"/>
              </a:rPr>
              <a:t>It is understood that all high school indoor facilities are not uniform.  Adaptations due to track size and field event availability may be made in order to conduct a meet fairly and efficiently.</a:t>
            </a:r>
            <a:endParaRPr lang="en-US" sz="20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85D78003-8072-76AB-DD95-A6D77D8CD53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220568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407CBC-34F8-7FDD-B47B-DFFE044D128C}"/>
              </a:ext>
            </a:extLst>
          </p:cNvPr>
          <p:cNvSpPr>
            <a:spLocks noGrp="1"/>
          </p:cNvSpPr>
          <p:nvPr>
            <p:ph type="title"/>
          </p:nvPr>
        </p:nvSpPr>
        <p:spPr/>
        <p:txBody>
          <a:bodyPr/>
          <a:lstStyle/>
          <a:p>
            <a:r>
              <a:rPr lang="en-US" dirty="0"/>
              <a:t>10-3-2b</a:t>
            </a:r>
          </a:p>
        </p:txBody>
      </p:sp>
      <p:sp>
        <p:nvSpPr>
          <p:cNvPr id="3" name="Content Placeholder 2">
            <a:extLst>
              <a:ext uri="{FF2B5EF4-FFF2-40B4-BE49-F238E27FC236}">
                <a16:creationId xmlns:a16="http://schemas.microsoft.com/office/drawing/2014/main" xmlns="" id="{88A2C01F-2000-8796-1AB0-14E4071CE45C}"/>
              </a:ext>
            </a:extLst>
          </p:cNvPr>
          <p:cNvSpPr>
            <a:spLocks noGrp="1"/>
          </p:cNvSpPr>
          <p:nvPr>
            <p:ph idx="1"/>
          </p:nvPr>
        </p:nvSpPr>
        <p:spPr>
          <a:xfrm>
            <a:off x="2004525" y="1958181"/>
            <a:ext cx="9460644" cy="4338637"/>
          </a:xfrm>
        </p:spPr>
        <p:txBody>
          <a:bodyPr/>
          <a:lstStyle/>
          <a:p>
            <a:pPr marL="0" marR="0" indent="0">
              <a:spcBef>
                <a:spcPts val="0"/>
              </a:spcBef>
              <a:spcAft>
                <a:spcPts val="0"/>
              </a:spcAft>
              <a:buNone/>
            </a:pPr>
            <a:r>
              <a:rPr lang="en-US" sz="1400" b="1" dirty="0">
                <a:solidFill>
                  <a:srgbClr val="000000"/>
                </a:solidFill>
                <a:effectLst/>
                <a:latin typeface="Calibri" panose="020F0502020204030204" pitchFamily="34" charset="0"/>
                <a:ea typeface="Arial" panose="020B0604020202020204" pitchFamily="34" charset="0"/>
              </a:rPr>
              <a:t>Old rule 9 Records is now Rule 10</a:t>
            </a:r>
          </a:p>
          <a:p>
            <a:pPr marL="0" marR="0" indent="0">
              <a:spcBef>
                <a:spcPts val="0"/>
              </a:spcBef>
              <a:spcAft>
                <a:spcPts val="0"/>
              </a:spcAft>
              <a:buNone/>
            </a:pPr>
            <a:endParaRPr lang="en-US" sz="1400" b="1" dirty="0">
              <a:solidFill>
                <a:srgbClr val="000000"/>
              </a:solidFill>
              <a:latin typeface="Calibri" panose="020F0502020204030204" pitchFamily="34" charset="0"/>
              <a:ea typeface="Arial" panose="020B0604020202020204" pitchFamily="34" charset="0"/>
            </a:endParaRPr>
          </a:p>
          <a:p>
            <a:pPr marL="0" marR="0" indent="0">
              <a:spcBef>
                <a:spcPts val="0"/>
              </a:spcBef>
              <a:spcAft>
                <a:spcPts val="0"/>
              </a:spcAft>
              <a:buNone/>
            </a:pPr>
            <a:r>
              <a:rPr lang="en-US" sz="1400" b="1" dirty="0">
                <a:solidFill>
                  <a:srgbClr val="000000"/>
                </a:solidFill>
                <a:effectLst/>
                <a:latin typeface="Calibri" panose="020F0502020204030204" pitchFamily="34" charset="0"/>
                <a:ea typeface="Arial" panose="020B0604020202020204" pitchFamily="34" charset="0"/>
              </a:rPr>
              <a:t>SECTION 3 FIELD EVENTS</a:t>
            </a:r>
            <a:endParaRPr lang="en-US" sz="1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400" b="1" dirty="0">
                <a:solidFill>
                  <a:srgbClr val="000000"/>
                </a:solidFill>
                <a:effectLst/>
                <a:latin typeface="Calibri" panose="020F0502020204030204" pitchFamily="34" charset="0"/>
                <a:ea typeface="Arial" panose="020B0604020202020204" pitchFamily="34" charset="0"/>
              </a:rPr>
              <a:t>ART. 2 . . .</a:t>
            </a:r>
            <a:r>
              <a:rPr lang="en-US" sz="1400" dirty="0">
                <a:solidFill>
                  <a:srgbClr val="000000"/>
                </a:solidFill>
                <a:effectLst/>
                <a:latin typeface="Calibri" panose="020F0502020204030204" pitchFamily="34" charset="0"/>
                <a:ea typeface="Arial" panose="020B0604020202020204" pitchFamily="34" charset="0"/>
              </a:rPr>
              <a:t> In the vertical jumping events: </a:t>
            </a:r>
            <a:endParaRPr lang="en-US" sz="1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400" dirty="0">
                <a:solidFill>
                  <a:srgbClr val="000000"/>
                </a:solidFill>
                <a:effectLst/>
                <a:latin typeface="Calibri" panose="020F0502020204030204" pitchFamily="34" charset="0"/>
                <a:ea typeface="Arial" panose="020B0604020202020204" pitchFamily="34" charset="0"/>
              </a:rPr>
              <a:t>a. a competitor shall be credited with their best achievement, including performances made in the jump-off of a first place tie; </a:t>
            </a:r>
            <a:endParaRPr lang="en-US" sz="1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400" dirty="0">
                <a:solidFill>
                  <a:srgbClr val="000000"/>
                </a:solidFill>
                <a:effectLst/>
                <a:latin typeface="Calibri" panose="020F0502020204030204" pitchFamily="34" charset="0"/>
                <a:ea typeface="Arial" panose="020B0604020202020204" pitchFamily="34" charset="0"/>
              </a:rPr>
              <a:t>b. an accurate measurement of the height of the crossbar shall be taken before each record attempt. Mark the crossbar and base of the standards to ensure consistent placement of the crossbar. Any displaced </a:t>
            </a:r>
            <a:r>
              <a:rPr lang="en-US" sz="1400" u="sng" dirty="0">
                <a:solidFill>
                  <a:srgbClr val="FF0000"/>
                </a:solidFill>
                <a:effectLst/>
                <a:latin typeface="Calibri" panose="020F0502020204030204" pitchFamily="34" charset="0"/>
                <a:ea typeface="Arial" panose="020B0604020202020204" pitchFamily="34" charset="0"/>
              </a:rPr>
              <a:t>or jostled </a:t>
            </a:r>
            <a:r>
              <a:rPr lang="en-US" sz="1400" dirty="0">
                <a:solidFill>
                  <a:srgbClr val="000000"/>
                </a:solidFill>
                <a:effectLst/>
                <a:latin typeface="Calibri" panose="020F0502020204030204" pitchFamily="34" charset="0"/>
                <a:ea typeface="Arial" panose="020B0604020202020204" pitchFamily="34" charset="0"/>
              </a:rPr>
              <a:t>crossbar should be placed on the standards in exactly the same position as before its displacement. and </a:t>
            </a:r>
            <a:endParaRPr lang="en-US" sz="1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400" dirty="0">
                <a:solidFill>
                  <a:srgbClr val="000000"/>
                </a:solidFill>
                <a:effectLst/>
                <a:latin typeface="Calibri" panose="020F0502020204030204" pitchFamily="34" charset="0"/>
                <a:ea typeface="Arial" panose="020B0604020202020204" pitchFamily="34" charset="0"/>
              </a:rPr>
              <a:t>c. the crossbar height shall also be measured if the bar has been touched by a competitor before another competitor also jumping at the record height proceeds.</a:t>
            </a:r>
            <a:endParaRPr lang="en-US" sz="1400" dirty="0">
              <a:latin typeface="Times New Roman" panose="02020603050405020304" pitchFamily="18" charset="0"/>
              <a:ea typeface="Arial" panose="020B0604020202020204" pitchFamily="34" charset="0"/>
            </a:endParaRPr>
          </a:p>
          <a:p>
            <a:pPr marL="0" marR="0" indent="0">
              <a:spcBef>
                <a:spcPts val="0"/>
              </a:spcBef>
              <a:spcAft>
                <a:spcPts val="0"/>
              </a:spcAft>
              <a:buNone/>
            </a:pPr>
            <a:endParaRPr lang="en-US" sz="1400" b="1" dirty="0">
              <a:solidFill>
                <a:srgbClr val="000000"/>
              </a:solidFill>
              <a:effectLst/>
              <a:latin typeface="Times New Roman" panose="02020603050405020304" pitchFamily="18" charset="0"/>
              <a:ea typeface="Arial" panose="020B0604020202020204" pitchFamily="34" charset="0"/>
            </a:endParaRPr>
          </a:p>
          <a:p>
            <a:pPr marL="0" marR="0" indent="0">
              <a:spcBef>
                <a:spcPts val="0"/>
              </a:spcBef>
              <a:spcAft>
                <a:spcPts val="0"/>
              </a:spcAft>
              <a:buNone/>
            </a:pPr>
            <a:r>
              <a:rPr lang="en-US" sz="1400" b="1" dirty="0">
                <a:solidFill>
                  <a:srgbClr val="000000"/>
                </a:solidFill>
                <a:effectLst/>
                <a:ea typeface="Arial" panose="020B0604020202020204" pitchFamily="34" charset="0"/>
              </a:rPr>
              <a:t>This was also amended in 6-8-12 and 6-8-28 Vertical Jumps</a:t>
            </a:r>
          </a:p>
          <a:p>
            <a:pPr marL="0" marR="0" indent="0">
              <a:spcBef>
                <a:spcPts val="0"/>
              </a:spcBef>
              <a:spcAft>
                <a:spcPts val="0"/>
              </a:spcAft>
              <a:buNone/>
            </a:pPr>
            <a:r>
              <a:rPr lang="en-US" sz="1400" b="1" dirty="0">
                <a:solidFill>
                  <a:srgbClr val="000000"/>
                </a:solidFill>
                <a:effectLst/>
                <a:ea typeface="Arial" panose="020B0604020202020204" pitchFamily="34" charset="0"/>
              </a:rPr>
              <a:t>SECTION 8 VERTICAL JUMPS</a:t>
            </a:r>
            <a:endParaRPr lang="en-US" sz="1400" dirty="0">
              <a:effectLst/>
              <a:ea typeface="Times New Roman" panose="02020603050405020304" pitchFamily="18" charset="0"/>
            </a:endParaRPr>
          </a:p>
        </p:txBody>
      </p:sp>
      <p:sp>
        <p:nvSpPr>
          <p:cNvPr id="4" name="Footer Placeholder 3">
            <a:extLst>
              <a:ext uri="{FF2B5EF4-FFF2-40B4-BE49-F238E27FC236}">
                <a16:creationId xmlns:a16="http://schemas.microsoft.com/office/drawing/2014/main" xmlns="" id="{56675C28-1ABD-CA1E-B631-F70EA4336B4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58380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15428A-61E9-B15A-4535-D2EF02096B03}"/>
              </a:ext>
            </a:extLst>
          </p:cNvPr>
          <p:cNvSpPr>
            <a:spLocks noGrp="1"/>
          </p:cNvSpPr>
          <p:nvPr>
            <p:ph type="title"/>
          </p:nvPr>
        </p:nvSpPr>
        <p:spPr/>
        <p:txBody>
          <a:bodyPr/>
          <a:lstStyle/>
          <a:p>
            <a:r>
              <a:rPr lang="en-US" dirty="0"/>
              <a:t>2023 NFHS track and field editorial changes</a:t>
            </a:r>
          </a:p>
        </p:txBody>
      </p:sp>
      <p:sp>
        <p:nvSpPr>
          <p:cNvPr id="3" name="Text Placeholder 2">
            <a:extLst>
              <a:ext uri="{FF2B5EF4-FFF2-40B4-BE49-F238E27FC236}">
                <a16:creationId xmlns:a16="http://schemas.microsoft.com/office/drawing/2014/main" xmlns="" id="{AB1F2476-BA52-7BC7-B76F-ECFA88C5BDC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52047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699214-5561-B4A8-087C-5BF0DD6998D0}"/>
              </a:ext>
            </a:extLst>
          </p:cNvPr>
          <p:cNvSpPr>
            <a:spLocks noGrp="1"/>
          </p:cNvSpPr>
          <p:nvPr>
            <p:ph type="title"/>
          </p:nvPr>
        </p:nvSpPr>
        <p:spPr/>
        <p:txBody>
          <a:bodyPr/>
          <a:lstStyle/>
          <a:p>
            <a:r>
              <a:rPr lang="en-US" dirty="0"/>
              <a:t>Rule 5-1-1</a:t>
            </a:r>
          </a:p>
        </p:txBody>
      </p:sp>
      <p:sp>
        <p:nvSpPr>
          <p:cNvPr id="3" name="Content Placeholder 2">
            <a:extLst>
              <a:ext uri="{FF2B5EF4-FFF2-40B4-BE49-F238E27FC236}">
                <a16:creationId xmlns:a16="http://schemas.microsoft.com/office/drawing/2014/main" xmlns="" id="{5D1DE6A2-022A-58F8-2441-A650FDACAEB9}"/>
              </a:ext>
            </a:extLst>
          </p:cNvPr>
          <p:cNvSpPr>
            <a:spLocks noGrp="1"/>
          </p:cNvSpPr>
          <p:nvPr>
            <p:ph idx="1"/>
          </p:nvPr>
        </p:nvSpPr>
        <p:spPr/>
        <p:txBody>
          <a:bodyPr/>
          <a:lstStyle/>
          <a:p>
            <a:pPr marL="0" marR="0" indent="0">
              <a:spcBef>
                <a:spcPts val="0"/>
              </a:spcBef>
              <a:spcAft>
                <a:spcPts val="0"/>
              </a:spcAft>
              <a:buNone/>
            </a:pPr>
            <a:r>
              <a:rPr lang="en-US" sz="1800" b="1" dirty="0">
                <a:solidFill>
                  <a:schemeClr val="tx1">
                    <a:lumMod val="50000"/>
                  </a:schemeClr>
                </a:solidFill>
                <a:effectLst/>
                <a:latin typeface="Helvetica-Condensed-Bold"/>
                <a:ea typeface="Calibri" panose="020F0502020204030204" pitchFamily="34" charset="0"/>
                <a:cs typeface="Helvetica-Condensed-Bold"/>
              </a:rPr>
              <a:t>RULE 5 RUNNING EVENTS</a:t>
            </a: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b="1" dirty="0">
                <a:solidFill>
                  <a:schemeClr val="tx1">
                    <a:lumMod val="50000"/>
                  </a:schemeClr>
                </a:solidFill>
                <a:effectLst/>
                <a:latin typeface="Helvetica-Condensed-Bold"/>
                <a:ea typeface="Calibri" panose="020F0502020204030204" pitchFamily="34" charset="0"/>
                <a:cs typeface="Helvetica-Condensed-Bold"/>
              </a:rPr>
              <a:t>NOTE: </a:t>
            </a:r>
            <a:r>
              <a:rPr lang="en-US" sz="1800" dirty="0">
                <a:solidFill>
                  <a:schemeClr val="tx1">
                    <a:lumMod val="50000"/>
                  </a:schemeClr>
                </a:solidFill>
                <a:effectLst/>
                <a:latin typeface="Helvetica-Condensed"/>
                <a:ea typeface="Calibri" panose="020F0502020204030204" pitchFamily="34" charset="0"/>
                <a:cs typeface="Helvetica-Condensed"/>
              </a:rPr>
              <a:t>For more detailed information regarding track construction, contact American Sport Builders Association (ASBA), 8480 Baltimore National Pike, #307, Ellicott City, MD 21043, 410-730-9595, info@sportsbuilders.org, </a:t>
            </a:r>
            <a:r>
              <a:rPr lang="en-US" sz="1800" u="sng" dirty="0">
                <a:solidFill>
                  <a:schemeClr val="tx1">
                    <a:lumMod val="50000"/>
                  </a:schemeClr>
                </a:solidFill>
                <a:effectLst/>
                <a:latin typeface="Helvetica-Condensed"/>
                <a:ea typeface="Calibri" panose="020F0502020204030204" pitchFamily="34" charset="0"/>
                <a:cs typeface="Helvetica-Condensed"/>
                <a:hlinkClick r:id="rId3">
                  <a:extLst>
                    <a:ext uri="{A12FA001-AC4F-418D-AE19-62706E023703}">
                      <ahyp:hlinkClr xmlns:ahyp="http://schemas.microsoft.com/office/drawing/2018/hyperlinkcolor" xmlns="" val="tx"/>
                    </a:ext>
                  </a:extLst>
                </a:hlinkClick>
              </a:rPr>
              <a:t>www.sportsbuilders.org</a:t>
            </a:r>
            <a:r>
              <a:rPr lang="en-US" sz="1800" dirty="0">
                <a:solidFill>
                  <a:schemeClr val="tx1">
                    <a:lumMod val="50000"/>
                  </a:schemeClr>
                </a:solidFill>
                <a:effectLst/>
                <a:latin typeface="Helvetica-Condensed"/>
                <a:ea typeface="Calibri" panose="020F0502020204030204" pitchFamily="34" charset="0"/>
                <a:cs typeface="Helvetica-Condensed"/>
              </a:rPr>
              <a:t>. </a:t>
            </a:r>
            <a:r>
              <a:rPr lang="en-US" sz="1800" dirty="0">
                <a:effectLst/>
                <a:latin typeface="Helvetica-Condensed"/>
                <a:ea typeface="Calibri" panose="020F0502020204030204" pitchFamily="34" charset="0"/>
                <a:cs typeface="Helvetica-Condensed"/>
              </a:rPr>
              <a:t>The American Sports Builders Association Construction and Maintenance Manual is available as a resource for technical information on construction.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800" b="1" dirty="0">
              <a:solidFill>
                <a:schemeClr val="tx1">
                  <a:lumMod val="50000"/>
                </a:schemeClr>
              </a:solidFill>
              <a:latin typeface="Helvetica-Condensed-Bold"/>
              <a:ea typeface="Times New Roman" panose="02020603050405020304" pitchFamily="18" charset="0"/>
            </a:endParaRPr>
          </a:p>
          <a:p>
            <a:pPr marL="0" marR="0" indent="0">
              <a:spcBef>
                <a:spcPts val="0"/>
              </a:spcBef>
              <a:spcAft>
                <a:spcPts val="0"/>
              </a:spcAft>
              <a:buNone/>
            </a:pPr>
            <a:r>
              <a:rPr lang="en-US" sz="1800" b="1" dirty="0">
                <a:solidFill>
                  <a:schemeClr val="tx1">
                    <a:lumMod val="50000"/>
                  </a:schemeClr>
                </a:solidFill>
                <a:effectLst/>
                <a:latin typeface="Helvetica-Condensed-Bold"/>
                <a:ea typeface="Times New Roman" panose="02020603050405020304" pitchFamily="18" charset="0"/>
              </a:rPr>
              <a:t>ART. 1 . . . </a:t>
            </a:r>
            <a:r>
              <a:rPr lang="en-US" sz="1800" dirty="0">
                <a:solidFill>
                  <a:schemeClr val="tx1">
                    <a:lumMod val="50000"/>
                  </a:schemeClr>
                </a:solidFill>
                <a:effectLst/>
                <a:latin typeface="Helvetica-Condensed"/>
                <a:ea typeface="Times New Roman" panose="02020603050405020304" pitchFamily="18" charset="0"/>
              </a:rPr>
              <a:t>A 400-meter track is standard. It has two straight sides and two curved ends. The length of the track and the radius of the curve is often influenced by the available space. </a:t>
            </a:r>
            <a:r>
              <a:rPr lang="en-US" sz="1800" u="sng" dirty="0">
                <a:solidFill>
                  <a:srgbClr val="FF0000"/>
                </a:solidFill>
                <a:effectLst/>
                <a:latin typeface="Helvetica-Condensed"/>
                <a:ea typeface="Times New Roman" panose="02020603050405020304" pitchFamily="18" charset="0"/>
              </a:rPr>
              <a:t>The length of the track should be at least 400-meters and not more than 400.08-meters. </a:t>
            </a:r>
            <a:r>
              <a:rPr lang="en-US" sz="1800" dirty="0">
                <a:solidFill>
                  <a:schemeClr val="tx1">
                    <a:lumMod val="50000"/>
                  </a:schemeClr>
                </a:solidFill>
                <a:effectLst/>
                <a:latin typeface="Helvetica-Condensed"/>
                <a:ea typeface="Times New Roman" panose="02020603050405020304" pitchFamily="18" charset="0"/>
              </a:rPr>
              <a:t>The radius of tracks may differ, depending on the configuration for activities inside the oval.</a:t>
            </a:r>
          </a:p>
          <a:p>
            <a:pPr marL="0" marR="0" indent="0">
              <a:spcBef>
                <a:spcPts val="0"/>
              </a:spcBef>
              <a:spcAft>
                <a:spcPts val="0"/>
              </a:spcAft>
              <a:buNone/>
            </a:pPr>
            <a:endParaRPr lang="en-US" sz="18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u="sng" dirty="0">
                <a:solidFill>
                  <a:srgbClr val="FF0000"/>
                </a:solidFill>
                <a:effectLst/>
                <a:latin typeface="Helvetica-Condensed"/>
                <a:ea typeface="Times New Roman" panose="02020603050405020304" pitchFamily="18" charset="0"/>
              </a:rPr>
              <a:t>NOTE: Tracks constructed after January 2024 shall be at least 400-meters and not more than 400.08 meters. </a:t>
            </a:r>
            <a:endParaRPr lang="en-US" sz="18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029B279F-96E1-4911-C192-C516DDEA246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27390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74FD3-3B36-1D1E-BC5D-BBEC244EF30D}"/>
              </a:ext>
            </a:extLst>
          </p:cNvPr>
          <p:cNvSpPr>
            <a:spLocks noGrp="1"/>
          </p:cNvSpPr>
          <p:nvPr>
            <p:ph type="title"/>
          </p:nvPr>
        </p:nvSpPr>
        <p:spPr/>
        <p:txBody>
          <a:bodyPr/>
          <a:lstStyle/>
          <a:p>
            <a:r>
              <a:rPr lang="en-US" dirty="0"/>
              <a:t>2023 </a:t>
            </a:r>
            <a:r>
              <a:rPr lang="en-US" dirty="0" err="1"/>
              <a:t>nfhs</a:t>
            </a:r>
            <a:r>
              <a:rPr lang="en-US" dirty="0"/>
              <a:t> track and field points of emphasis</a:t>
            </a:r>
          </a:p>
        </p:txBody>
      </p:sp>
      <p:sp>
        <p:nvSpPr>
          <p:cNvPr id="3" name="Text Placeholder 2">
            <a:extLst>
              <a:ext uri="{FF2B5EF4-FFF2-40B4-BE49-F238E27FC236}">
                <a16:creationId xmlns:a16="http://schemas.microsoft.com/office/drawing/2014/main" xmlns="" id="{66B60D65-E946-1479-46A6-CE1FDBB2B22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75098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a:defRPr/>
            </a:pPr>
            <a:r>
              <a:rPr lang="en-US"/>
              <a:t>www.nfhs.org</a:t>
            </a:r>
          </a:p>
        </p:txBody>
      </p:sp>
      <p:pic>
        <p:nvPicPr>
          <p:cNvPr id="5" name="Picture 4" descr="Calendar&#10;&#10;Description automatically generated with low confidence">
            <a:extLst>
              <a:ext uri="{FF2B5EF4-FFF2-40B4-BE49-F238E27FC236}">
                <a16:creationId xmlns:a16="http://schemas.microsoft.com/office/drawing/2014/main" xmlns="" id="{1FF604C5-4F39-4051-8A77-12EF7FD2B2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966" y="1969262"/>
            <a:ext cx="4764167" cy="4488688"/>
          </a:xfrm>
          <a:prstGeom prst="rect">
            <a:avLst/>
          </a:prstGeom>
        </p:spPr>
      </p:pic>
      <p:sp>
        <p:nvSpPr>
          <p:cNvPr id="3" name="TextBox 2">
            <a:extLst>
              <a:ext uri="{FF2B5EF4-FFF2-40B4-BE49-F238E27FC236}">
                <a16:creationId xmlns:a16="http://schemas.microsoft.com/office/drawing/2014/main" xmlns="" id="{F742BE5D-DFB1-463A-A125-7302606C1165}"/>
              </a:ext>
            </a:extLst>
          </p:cNvPr>
          <p:cNvSpPr txBox="1"/>
          <p:nvPr/>
        </p:nvSpPr>
        <p:spPr>
          <a:xfrm>
            <a:off x="6509084" y="2111829"/>
            <a:ext cx="5073316" cy="3323987"/>
          </a:xfrm>
          <a:prstGeom prst="rect">
            <a:avLst/>
          </a:prstGeom>
          <a:noFill/>
        </p:spPr>
        <p:txBody>
          <a:bodyPr wrap="square" rtlCol="0">
            <a:spAutoFit/>
          </a:bodyPr>
          <a:lstStyle/>
          <a:p>
            <a:pPr marL="285750" indent="-285750">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respect</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integrity</a:t>
            </a:r>
            <a:r>
              <a:rPr lang="en-US" sz="2400" dirty="0">
                <a:effectLst/>
                <a:latin typeface="Calibri" panose="020F0502020204030204" pitchFamily="34" charset="0"/>
                <a:ea typeface="Calibri" panose="020F0502020204030204" pitchFamily="34" charset="0"/>
                <a:cs typeface="Times New Roman" panose="02020603050405020304" pitchFamily="18" charset="0"/>
              </a:rPr>
              <a:t> and </a:t>
            </a:r>
            <a:r>
              <a:rPr lang="en-US" sz="24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sportsmanship</a:t>
            </a:r>
            <a:r>
              <a:rPr lang="en-US" sz="2400" dirty="0">
                <a:effectLst/>
                <a:latin typeface="Calibri" panose="020F0502020204030204" pitchFamily="34" charset="0"/>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3637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79A37743-6B4A-4435-897F-55B91C698251}"/>
              </a:ext>
            </a:extLst>
          </p:cNvPr>
          <p:cNvSpPr>
            <a:spLocks noGrp="1"/>
          </p:cNvSpPr>
          <p:nvPr>
            <p:ph type="ftr" sz="quarter" idx="11"/>
          </p:nvPr>
        </p:nvSpPr>
        <p:spPr/>
        <p:txBody>
          <a:bodyPr/>
          <a:lstStyle/>
          <a:p>
            <a:pPr>
              <a:defRPr/>
            </a:pPr>
            <a:r>
              <a:rPr lang="en-US"/>
              <a:t>www.nfhs.org</a:t>
            </a:r>
            <a:endParaRPr lang="en-US" dirty="0"/>
          </a:p>
        </p:txBody>
      </p:sp>
      <p:sp>
        <p:nvSpPr>
          <p:cNvPr id="5" name="Title 1">
            <a:extLst>
              <a:ext uri="{FF2B5EF4-FFF2-40B4-BE49-F238E27FC236}">
                <a16:creationId xmlns:a16="http://schemas.microsoft.com/office/drawing/2014/main" xmlns="" id="{14432FBB-F575-4553-B2E8-DAAE4CE5E60C}"/>
              </a:ext>
            </a:extLst>
          </p:cNvPr>
          <p:cNvSpPr>
            <a:spLocks noGrp="1"/>
          </p:cNvSpPr>
          <p:nvPr>
            <p:ph type="title"/>
          </p:nvPr>
        </p:nvSpPr>
        <p:spPr>
          <a:xfrm>
            <a:off x="1940985" y="525463"/>
            <a:ext cx="10026649" cy="1204912"/>
          </a:xfrm>
        </p:spPr>
        <p:txBody>
          <a:bodyPr/>
          <a:lstStyle/>
          <a:p>
            <a:r>
              <a:rPr lang="en-US" dirty="0"/>
              <a:t>sportsmanship</a:t>
            </a:r>
          </a:p>
        </p:txBody>
      </p:sp>
      <p:sp>
        <p:nvSpPr>
          <p:cNvPr id="6" name="Content Placeholder 2">
            <a:extLst>
              <a:ext uri="{FF2B5EF4-FFF2-40B4-BE49-F238E27FC236}">
                <a16:creationId xmlns:a16="http://schemas.microsoft.com/office/drawing/2014/main" xmlns="" id="{8F63B621-A8A1-4EAA-90ED-8F38A491ECF8}"/>
              </a:ext>
            </a:extLst>
          </p:cNvPr>
          <p:cNvSpPr txBox="1">
            <a:spLocks/>
          </p:cNvSpPr>
          <p:nvPr/>
        </p:nvSpPr>
        <p:spPr bwMode="auto">
          <a:xfrm>
            <a:off x="1491916" y="2081463"/>
            <a:ext cx="10154651" cy="42510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R="0" lvl="0">
              <a:lnSpc>
                <a:spcPct val="107000"/>
              </a:lnSpc>
              <a:spcBef>
                <a:spcPts val="0"/>
              </a:spcBef>
              <a:spcAft>
                <a:spcPts val="0"/>
              </a:spcAft>
              <a:buFont typeface="Arial" panose="020B0604020202020204" pitchFamily="34" charset="0"/>
              <a:buChar char="•"/>
            </a:pPr>
            <a:r>
              <a:rPr lang="en-US" sz="2200" dirty="0">
                <a:effectLst/>
                <a:latin typeface="+mj-lt"/>
                <a:ea typeface="Calibri" panose="020F0502020204030204" pitchFamily="34" charset="0"/>
                <a:cs typeface="Times New Roman" panose="02020603050405020304" pitchFamily="18" charset="0"/>
              </a:rPr>
              <a:t>The NFHS is concerned that unsporting behavior in education-based athletic has increased across all sports. As a result, the NFHS has made sportsmanship the no. 1 Point of Emphasis for the 2022-23 school year.</a:t>
            </a:r>
          </a:p>
          <a:p>
            <a:pPr marR="0" lvl="0">
              <a:lnSpc>
                <a:spcPct val="107000"/>
              </a:lnSpc>
              <a:spcBef>
                <a:spcPts val="0"/>
              </a:spcBef>
              <a:spcAft>
                <a:spcPts val="0"/>
              </a:spcAft>
              <a:buFont typeface="Arial" panose="020B0604020202020204" pitchFamily="34" charset="0"/>
              <a:buChar char="•"/>
            </a:pPr>
            <a:r>
              <a:rPr lang="en-US" sz="2200" dirty="0">
                <a:effectLst/>
                <a:latin typeface="+mj-lt"/>
                <a:ea typeface="Calibri" panose="020F0502020204030204" pitchFamily="34" charset="0"/>
                <a:cs typeface="Times New Roman" panose="02020603050405020304" pitchFamily="18" charset="0"/>
              </a:rPr>
              <a:t>The interscholastic coach is responsible for setting the tone at athletic contests and must act in a sportsmanlike manner.</a:t>
            </a:r>
          </a:p>
          <a:p>
            <a:pPr>
              <a:lnSpc>
                <a:spcPct val="107000"/>
              </a:lnSpc>
              <a:spcBef>
                <a:spcPts val="0"/>
              </a:spcBef>
              <a:spcAft>
                <a:spcPts val="800"/>
              </a:spcAft>
              <a:buFont typeface="Arial" panose="020B0604020202020204" pitchFamily="34" charset="0"/>
              <a:buChar char="•"/>
            </a:pPr>
            <a:r>
              <a:rPr lang="en-US" sz="2200" dirty="0">
                <a:effectLst/>
                <a:latin typeface="+mj-lt"/>
                <a:ea typeface="Calibri" panose="020F0502020204030204" pitchFamily="34" charset="0"/>
              </a:rPr>
              <a:t>If coaches are complaining constantly about the decision of contest officials, spectators are likely to do the same.</a:t>
            </a:r>
          </a:p>
          <a:p>
            <a:pPr>
              <a:lnSpc>
                <a:spcPct val="107000"/>
              </a:lnSpc>
              <a:spcBef>
                <a:spcPts val="0"/>
              </a:spcBef>
              <a:spcAft>
                <a:spcPts val="800"/>
              </a:spcAft>
              <a:buFont typeface="Arial" panose="020B0604020202020204" pitchFamily="34" charset="0"/>
              <a:buChar char="•"/>
            </a:pPr>
            <a:r>
              <a:rPr lang="en-US" sz="2200" dirty="0">
                <a:effectLst/>
                <a:latin typeface="+mj-lt"/>
                <a:ea typeface="Calibri" panose="020F0502020204030204" pitchFamily="34" charset="0"/>
                <a:cs typeface="Times New Roman" panose="02020603050405020304" pitchFamily="18" charset="0"/>
              </a:rPr>
              <a:t>A positive, open line of communication between officials and coaches ultimately leads to better behavior by student-athletes.</a:t>
            </a:r>
          </a:p>
          <a:p>
            <a:pPr>
              <a:lnSpc>
                <a:spcPct val="107000"/>
              </a:lnSpc>
              <a:spcBef>
                <a:spcPts val="0"/>
              </a:spcBef>
              <a:spcAft>
                <a:spcPts val="800"/>
              </a:spcAft>
              <a:buFont typeface="Arial" panose="020B0604020202020204" pitchFamily="34" charset="0"/>
              <a:buChar char="•"/>
            </a:pPr>
            <a:r>
              <a:rPr lang="en-US" sz="2200" dirty="0">
                <a:latin typeface="+mj-lt"/>
                <a:ea typeface="Calibri" panose="020F0502020204030204" pitchFamily="34" charset="0"/>
                <a:cs typeface="Times New Roman" panose="02020603050405020304" pitchFamily="18" charset="0"/>
              </a:rPr>
              <a:t>Good sporting behavior is expected before, during and after every contest.</a:t>
            </a:r>
          </a:p>
        </p:txBody>
      </p:sp>
    </p:spTree>
    <p:extLst>
      <p:ext uri="{BB962C8B-B14F-4D97-AF65-F5344CB8AC3E}">
        <p14:creationId xmlns:p14="http://schemas.microsoft.com/office/powerpoint/2010/main" val="1923940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F05DE17B-40D7-4BF5-B804-D565B6A300CB}"/>
              </a:ext>
            </a:extLst>
          </p:cNvPr>
          <p:cNvSpPr>
            <a:spLocks noGrp="1"/>
          </p:cNvSpPr>
          <p:nvPr>
            <p:ph type="ftr" sz="quarter" idx="11"/>
          </p:nvPr>
        </p:nvSpPr>
        <p:spPr/>
        <p:txBody>
          <a:bodyPr/>
          <a:lstStyle/>
          <a:p>
            <a:pPr>
              <a:defRPr/>
            </a:pPr>
            <a:r>
              <a:rPr lang="en-US"/>
              <a:t>www.nfhs.org</a:t>
            </a:r>
            <a:endParaRPr lang="en-US" dirty="0"/>
          </a:p>
        </p:txBody>
      </p:sp>
      <p:sp>
        <p:nvSpPr>
          <p:cNvPr id="5" name="Title 1">
            <a:extLst>
              <a:ext uri="{FF2B5EF4-FFF2-40B4-BE49-F238E27FC236}">
                <a16:creationId xmlns:a16="http://schemas.microsoft.com/office/drawing/2014/main" xmlns="" id="{5DC64944-E177-4B72-B4D5-A730B5F66835}"/>
              </a:ext>
            </a:extLst>
          </p:cNvPr>
          <p:cNvSpPr txBox="1">
            <a:spLocks/>
          </p:cNvSpPr>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sportsmanship</a:t>
            </a:r>
            <a:endParaRPr lang="en-US" dirty="0"/>
          </a:p>
        </p:txBody>
      </p:sp>
      <p:sp>
        <p:nvSpPr>
          <p:cNvPr id="6" name="TextBox 5">
            <a:extLst>
              <a:ext uri="{FF2B5EF4-FFF2-40B4-BE49-F238E27FC236}">
                <a16:creationId xmlns:a16="http://schemas.microsoft.com/office/drawing/2014/main" xmlns="" id="{7E9FCF0A-BEF0-4E6D-9EF6-B26888A66178}"/>
              </a:ext>
            </a:extLst>
          </p:cNvPr>
          <p:cNvSpPr txBox="1"/>
          <p:nvPr/>
        </p:nvSpPr>
        <p:spPr>
          <a:xfrm>
            <a:off x="1503947" y="1938178"/>
            <a:ext cx="10463687" cy="4394359"/>
          </a:xfrm>
          <a:prstGeom prst="rect">
            <a:avLst/>
          </a:prstGeom>
          <a:noFill/>
        </p:spPr>
        <p:txBody>
          <a:bodyPr wrap="square" rtlCol="0">
            <a:normAutofit/>
          </a:bodyPr>
          <a:lstStyle/>
          <a:p>
            <a:pPr marL="457200" marR="0" lvl="0" indent="-457200">
              <a:lnSpc>
                <a:spcPct val="107000"/>
              </a:lnSpc>
              <a:spcBef>
                <a:spcPts val="0"/>
              </a:spcBef>
              <a:spcAft>
                <a:spcPts val="800"/>
              </a:spcAft>
              <a:buFont typeface="Arial" panose="020B0604020202020204" pitchFamily="34" charset="0"/>
              <a:buChar char="•"/>
            </a:pPr>
            <a:r>
              <a:rPr lang="en-US" sz="2400" dirty="0">
                <a:effectLst/>
                <a:latin typeface="+mj-lt"/>
                <a:ea typeface="Calibri" panose="020F0502020204030204" pitchFamily="34" charset="0"/>
              </a:rPr>
              <a:t>Contest officials should never engage with spectators who are exhibiting unsporting behavior. Instead, school </a:t>
            </a:r>
            <a:r>
              <a:rPr lang="en-US" sz="2400" dirty="0">
                <a:effectLst/>
                <a:latin typeface="+mj-lt"/>
                <a:ea typeface="Calibri" panose="020F0502020204030204" pitchFamily="34" charset="0"/>
                <a:cs typeface="Times New Roman" panose="02020603050405020304" pitchFamily="18" charset="0"/>
              </a:rPr>
              <a:t>administration, or in their absence, the home team’s head coach is responsible for dealing with unruly spectators.</a:t>
            </a:r>
          </a:p>
          <a:p>
            <a:pPr marL="457200" marR="0" lvl="0" indent="-457200">
              <a:lnSpc>
                <a:spcPct val="107000"/>
              </a:lnSpc>
              <a:spcBef>
                <a:spcPts val="0"/>
              </a:spcBef>
              <a:spcAft>
                <a:spcPts val="800"/>
              </a:spcAf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The NFHS is concerned about unsporting behavior inhibiting the recruitment and retainment of officials.</a:t>
            </a:r>
          </a:p>
          <a:p>
            <a:pPr marL="457200" marR="0" lvl="0" indent="-457200">
              <a:lnSpc>
                <a:spcPct val="107000"/>
              </a:lnSpc>
              <a:spcBef>
                <a:spcPts val="0"/>
              </a:spcBef>
              <a:spcAft>
                <a:spcPts val="800"/>
              </a:spcAft>
              <a:buFont typeface="Arial" panose="020B0604020202020204" pitchFamily="34" charset="0"/>
              <a:buChar char="•"/>
            </a:pPr>
            <a:r>
              <a:rPr lang="en-US" sz="2400" dirty="0">
                <a:effectLst/>
                <a:latin typeface="+mj-lt"/>
                <a:ea typeface="Calibri" panose="020F0502020204030204" pitchFamily="34" charset="0"/>
              </a:rPr>
              <a:t>In addition, an environment with demeaning language, taunting and/or hate speech directed at players does not further the mission of education-based activity programs.</a:t>
            </a:r>
            <a:endParaRPr lang="en-US" sz="2400" dirty="0">
              <a:latin typeface="+mj-lt"/>
              <a:cs typeface="Arial" panose="020B0604020202020204" pitchFamily="34" charset="0"/>
            </a:endParaRPr>
          </a:p>
        </p:txBody>
      </p:sp>
    </p:spTree>
    <p:extLst>
      <p:ext uri="{BB962C8B-B14F-4D97-AF65-F5344CB8AC3E}">
        <p14:creationId xmlns:p14="http://schemas.microsoft.com/office/powerpoint/2010/main" val="757185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B4576F-A9BA-689B-5D84-778F94DDAF11}"/>
              </a:ext>
            </a:extLst>
          </p:cNvPr>
          <p:cNvSpPr>
            <a:spLocks noGrp="1"/>
          </p:cNvSpPr>
          <p:nvPr>
            <p:ph type="title"/>
          </p:nvPr>
        </p:nvSpPr>
        <p:spPr/>
        <p:txBody>
          <a:bodyPr/>
          <a:lstStyle/>
          <a:p>
            <a:r>
              <a:rPr lang="en-US" dirty="0"/>
              <a:t>Protest/appeal process</a:t>
            </a:r>
          </a:p>
        </p:txBody>
      </p:sp>
      <p:sp>
        <p:nvSpPr>
          <p:cNvPr id="3" name="Content Placeholder 2">
            <a:extLst>
              <a:ext uri="{FF2B5EF4-FFF2-40B4-BE49-F238E27FC236}">
                <a16:creationId xmlns:a16="http://schemas.microsoft.com/office/drawing/2014/main" xmlns="" id="{C1F4EDC2-F758-E635-73C8-27F85418F96A}"/>
              </a:ext>
            </a:extLst>
          </p:cNvPr>
          <p:cNvSpPr>
            <a:spLocks noGrp="1"/>
          </p:cNvSpPr>
          <p:nvPr>
            <p:ph idx="1"/>
          </p:nvPr>
        </p:nvSpPr>
        <p:spPr>
          <a:xfrm>
            <a:off x="1521184" y="1993900"/>
            <a:ext cx="10026650" cy="4338637"/>
          </a:xfrm>
        </p:spPr>
        <p:txBody>
          <a:bodyPr>
            <a:normAutofit fontScale="92500" lnSpcReduction="20000"/>
          </a:bodyPr>
          <a:lstStyle/>
          <a:p>
            <a:pPr>
              <a:lnSpc>
                <a:spcPct val="107000"/>
              </a:lnSpc>
              <a:spcBef>
                <a:spcPts val="0"/>
              </a:spcBef>
              <a:spcAft>
                <a:spcPts val="0"/>
              </a:spcAft>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The Meet Referee’s decision in all matters is final. </a:t>
            </a:r>
          </a:p>
          <a:p>
            <a:pPr>
              <a:lnSpc>
                <a:spcPct val="107000"/>
              </a:lnSpc>
              <a:spcBef>
                <a:spcPts val="0"/>
              </a:spcBef>
              <a:spcAft>
                <a:spcPts val="0"/>
              </a:spcAft>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At meets where a Jury of Appeals is appointed by the games committee a coach may protest </a:t>
            </a:r>
          </a:p>
          <a:p>
            <a:pPr lvl="1">
              <a:lnSpc>
                <a:spcPct val="107000"/>
              </a:lnSpc>
              <a:spcBef>
                <a:spcPts val="0"/>
              </a:spcBef>
              <a:spcAft>
                <a:spcPts val="0"/>
              </a:spcAft>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if they believe that the state’s terms and conditions of competition have been misapplied or misinterpreted OR</a:t>
            </a:r>
          </a:p>
          <a:p>
            <a:pPr lvl="1">
              <a:lnSpc>
                <a:spcPct val="107000"/>
              </a:lnSpc>
              <a:spcBef>
                <a:spcPts val="0"/>
              </a:spcBef>
              <a:spcAft>
                <a:spcPts val="0"/>
              </a:spcAft>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the application of the NFHS rule(s) have been misapplied or misinterpreted by the Referee. </a:t>
            </a:r>
          </a:p>
          <a:p>
            <a:pPr lvl="1">
              <a:lnSpc>
                <a:spcPct val="107000"/>
              </a:lnSpc>
              <a:spcBef>
                <a:spcPts val="0"/>
              </a:spcBef>
              <a:spcAft>
                <a:spcPts val="0"/>
              </a:spcAft>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In all cases above a written appeal may be made to the Jury of Appeals.</a:t>
            </a:r>
          </a:p>
          <a:p>
            <a:pPr marL="0" marR="0" indent="0">
              <a:lnSpc>
                <a:spcPct val="107000"/>
              </a:lnSpc>
              <a:spcBef>
                <a:spcPts val="0"/>
              </a:spcBef>
              <a:spcAft>
                <a:spcPts val="0"/>
              </a:spcAft>
              <a:buNone/>
            </a:pPr>
            <a:endPar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000" b="1"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Situations which are subject to protest/appeal include:</a:t>
            </a:r>
          </a:p>
          <a:p>
            <a:pPr marL="342900" marR="0" lvl="0" indent="-342900">
              <a:lnSpc>
                <a:spcPct val="107000"/>
              </a:lnSpc>
              <a:spcBef>
                <a:spcPts val="0"/>
              </a:spcBef>
              <a:spcAft>
                <a:spcPts val="0"/>
              </a:spcAft>
              <a:buFont typeface="+mj-lt"/>
              <a:buAutoNum type="alphaLcPeriod"/>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Misapplication of the rules which must be filed within 30 minutes after the announcement of event results.</a:t>
            </a:r>
          </a:p>
          <a:p>
            <a:pPr marL="342900" marR="0" lvl="0" indent="-342900">
              <a:lnSpc>
                <a:spcPct val="107000"/>
              </a:lnSpc>
              <a:spcBef>
                <a:spcPts val="0"/>
              </a:spcBef>
              <a:spcAft>
                <a:spcPts val="0"/>
              </a:spcAft>
              <a:buFont typeface="+mj-lt"/>
              <a:buAutoNum type="alphaLcPeriod"/>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Correction of clerical or team scoring errors - corrected up to 48 hours after the end of the meet, </a:t>
            </a:r>
          </a:p>
          <a:p>
            <a:pPr lvl="1" indent="-342900">
              <a:lnSpc>
                <a:spcPct val="107000"/>
              </a:lnSpc>
              <a:spcBef>
                <a:spcPts val="0"/>
              </a:spcBef>
              <a:spcAft>
                <a:spcPts val="0"/>
              </a:spcAft>
              <a:buFont typeface="+mj-lt"/>
              <a:buAutoNum type="arabicPeriod"/>
            </a:pPr>
            <a:r>
              <a:rPr lang="en-US" sz="18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A</a:t>
            </a: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nother time period may be specified in advance by the games committee or meet director.</a:t>
            </a:r>
          </a:p>
          <a:p>
            <a:pPr marL="342900" marR="0" lvl="0" indent="-342900">
              <a:lnSpc>
                <a:spcPct val="107000"/>
              </a:lnSpc>
              <a:spcBef>
                <a:spcPts val="0"/>
              </a:spcBef>
              <a:spcAft>
                <a:spcPts val="0"/>
              </a:spcAft>
              <a:buFont typeface="+mj-lt"/>
              <a:buAutoNum type="alphaLcPeriod"/>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Correction of meet results involving an ineligible participant </a:t>
            </a:r>
          </a:p>
          <a:p>
            <a:pPr lvl="1" indent="-342900">
              <a:lnSpc>
                <a:spcPct val="107000"/>
              </a:lnSpc>
              <a:spcBef>
                <a:spcPts val="0"/>
              </a:spcBef>
              <a:spcAft>
                <a:spcPts val="0"/>
              </a:spcAft>
              <a:buFont typeface="+mj-lt"/>
              <a:buAutoNum type="arabicPeriod"/>
            </a:pP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May be made at any time when discovered.</a:t>
            </a:r>
          </a:p>
          <a:p>
            <a:pPr marL="342900" marR="0" lvl="0" indent="-342900">
              <a:lnSpc>
                <a:spcPct val="107000"/>
              </a:lnSpc>
              <a:spcBef>
                <a:spcPts val="0"/>
              </a:spcBef>
              <a:spcAft>
                <a:spcPts val="0"/>
              </a:spcAft>
              <a:buFont typeface="+mj-lt"/>
              <a:buAutoNum type="alphaLcPeriod"/>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Failure to follow a procedure contained in the terms and conditions of competition </a:t>
            </a:r>
          </a:p>
          <a:p>
            <a:pPr lvl="1" indent="-342900">
              <a:lnSpc>
                <a:spcPct val="107000"/>
              </a:lnSpc>
              <a:spcBef>
                <a:spcPts val="0"/>
              </a:spcBef>
              <a:spcAft>
                <a:spcPts val="0"/>
              </a:spcAft>
              <a:buFont typeface="+mj-lt"/>
              <a:buAutoNum type="arabicPeriod"/>
            </a:pP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This would include such items as the time schedule, the number of qualifiers to advance, number of trials, etc.</a:t>
            </a:r>
          </a:p>
          <a:p>
            <a:endParaRPr lang="en-US" dirty="0"/>
          </a:p>
        </p:txBody>
      </p:sp>
      <p:sp>
        <p:nvSpPr>
          <p:cNvPr id="4" name="Footer Placeholder 3">
            <a:extLst>
              <a:ext uri="{FF2B5EF4-FFF2-40B4-BE49-F238E27FC236}">
                <a16:creationId xmlns:a16="http://schemas.microsoft.com/office/drawing/2014/main" xmlns="" id="{781DED84-E661-8CE1-732E-92568C6B45F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986196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D8145A-CFB7-304A-8ABA-8D7C3A482CA7}"/>
              </a:ext>
            </a:extLst>
          </p:cNvPr>
          <p:cNvSpPr>
            <a:spLocks noGrp="1"/>
          </p:cNvSpPr>
          <p:nvPr>
            <p:ph type="title"/>
          </p:nvPr>
        </p:nvSpPr>
        <p:spPr/>
        <p:txBody>
          <a:bodyPr/>
          <a:lstStyle/>
          <a:p>
            <a:r>
              <a:rPr lang="en-US" dirty="0"/>
              <a:t>Protest/appeal process</a:t>
            </a:r>
          </a:p>
        </p:txBody>
      </p:sp>
      <p:sp>
        <p:nvSpPr>
          <p:cNvPr id="3" name="Content Placeholder 2">
            <a:extLst>
              <a:ext uri="{FF2B5EF4-FFF2-40B4-BE49-F238E27FC236}">
                <a16:creationId xmlns:a16="http://schemas.microsoft.com/office/drawing/2014/main" xmlns="" id="{33240586-A6F5-0EF2-EE2E-3D2A8249488D}"/>
              </a:ext>
            </a:extLst>
          </p:cNvPr>
          <p:cNvSpPr>
            <a:spLocks noGrp="1"/>
          </p:cNvSpPr>
          <p:nvPr>
            <p:ph idx="1"/>
          </p:nvPr>
        </p:nvSpPr>
        <p:spPr/>
        <p:txBody>
          <a:bodyPr/>
          <a:lstStyle/>
          <a:p>
            <a:pPr marL="0" marR="0">
              <a:lnSpc>
                <a:spcPct val="107000"/>
              </a:lnSpc>
              <a:spcBef>
                <a:spcPts val="0"/>
              </a:spcBef>
              <a:spcAft>
                <a:spcPts val="0"/>
              </a:spcAft>
            </a:pP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Video replay or television monitoring equipment, other than the official finish line equipment approved by the games committee prior to the start of competition, shall not be used to make decisions related to the meet. </a:t>
            </a:r>
          </a:p>
          <a:p>
            <a:pPr marL="0" marR="0" indent="0">
              <a:lnSpc>
                <a:spcPct val="107000"/>
              </a:lnSpc>
              <a:spcBef>
                <a:spcPts val="0"/>
              </a:spcBef>
              <a:spcAft>
                <a:spcPts val="0"/>
              </a:spcAft>
              <a:buNone/>
            </a:pPr>
            <a:endPar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Coaches may</a:t>
            </a:r>
            <a:r>
              <a:rPr lang="en-US" sz="1800" b="1" u="sng"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NOT</a:t>
            </a: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protest </a:t>
            </a:r>
          </a:p>
          <a:p>
            <a:pPr marL="342900" marR="0" lvl="0" indent="-342900">
              <a:lnSpc>
                <a:spcPct val="107000"/>
              </a:lnSpc>
              <a:spcBef>
                <a:spcPts val="0"/>
              </a:spcBef>
              <a:spcAft>
                <a:spcPts val="0"/>
              </a:spcAft>
              <a:buFont typeface="+mj-lt"/>
              <a:buAutoNum type="alphaLcPeriod"/>
            </a:pP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Any judgment decision pertaining to violations or alleged violations of the rules.</a:t>
            </a:r>
          </a:p>
          <a:p>
            <a:pPr marL="342900" marR="0" lvl="0" indent="-342900">
              <a:lnSpc>
                <a:spcPct val="107000"/>
              </a:lnSpc>
              <a:spcBef>
                <a:spcPts val="0"/>
              </a:spcBef>
              <a:spcAft>
                <a:spcPts val="0"/>
              </a:spcAft>
              <a:buFont typeface="+mj-lt"/>
              <a:buAutoNum type="alphaLcPeriod"/>
            </a:pP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 decision made by the finish judges or timers that does not involve misapplication of a rule, or the terms and conditions of competition.</a:t>
            </a:r>
          </a:p>
          <a:p>
            <a:pPr marL="342900" marR="0" lvl="0" indent="-342900">
              <a:lnSpc>
                <a:spcPct val="107000"/>
              </a:lnSpc>
              <a:spcBef>
                <a:spcPts val="0"/>
              </a:spcBef>
              <a:spcAft>
                <a:spcPts val="0"/>
              </a:spcAft>
              <a:buFont typeface="+mj-lt"/>
              <a:buAutoNum type="alphaLcPeriod"/>
            </a:pP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Whether a start is fair and legal.</a:t>
            </a:r>
          </a:p>
          <a:p>
            <a:endParaRPr lang="en-US" dirty="0"/>
          </a:p>
        </p:txBody>
      </p:sp>
      <p:sp>
        <p:nvSpPr>
          <p:cNvPr id="4" name="Footer Placeholder 3">
            <a:extLst>
              <a:ext uri="{FF2B5EF4-FFF2-40B4-BE49-F238E27FC236}">
                <a16:creationId xmlns:a16="http://schemas.microsoft.com/office/drawing/2014/main" xmlns="" id="{79C78204-0C1F-5D2A-E415-C96ABEB9B52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978858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A73D25-B487-439F-C5B6-0CF966D13ECB}"/>
              </a:ext>
            </a:extLst>
          </p:cNvPr>
          <p:cNvSpPr>
            <a:spLocks noGrp="1"/>
          </p:cNvSpPr>
          <p:nvPr>
            <p:ph type="title"/>
          </p:nvPr>
        </p:nvSpPr>
        <p:spPr/>
        <p:txBody>
          <a:bodyPr/>
          <a:lstStyle/>
          <a:p>
            <a:r>
              <a:rPr lang="en-US" dirty="0"/>
              <a:t>Cross country safety</a:t>
            </a:r>
          </a:p>
        </p:txBody>
      </p:sp>
      <p:sp>
        <p:nvSpPr>
          <p:cNvPr id="3" name="Content Placeholder 2">
            <a:extLst>
              <a:ext uri="{FF2B5EF4-FFF2-40B4-BE49-F238E27FC236}">
                <a16:creationId xmlns:a16="http://schemas.microsoft.com/office/drawing/2014/main" xmlns="" id="{ED4EC100-A5F1-6F70-8DCE-07C061D7CCAF}"/>
              </a:ext>
            </a:extLst>
          </p:cNvPr>
          <p:cNvSpPr>
            <a:spLocks noGrp="1"/>
          </p:cNvSpPr>
          <p:nvPr>
            <p:ph sz="half" idx="1"/>
          </p:nvPr>
        </p:nvSpPr>
        <p:spPr>
          <a:xfrm>
            <a:off x="1273798" y="1921388"/>
            <a:ext cx="5384800" cy="4525963"/>
          </a:xfrm>
        </p:spPr>
        <p:txBody>
          <a:bodyPr>
            <a:normAutofit fontScale="92500" lnSpcReduction="20000"/>
          </a:bodyPr>
          <a:lstStyle/>
          <a:p>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Training for Cross Country is unique in that there are so many options afforded to the runner(s) to accomplish their workouts. Not being limited to the track allows the runners access to parks, city streets, and country roads. </a:t>
            </a:r>
          </a:p>
          <a:p>
            <a:endPar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Workouts and runs should be fun, relaxing, and carefree experiences. </a:t>
            </a:r>
          </a:p>
          <a:p>
            <a:endParaRPr lang="en-US" sz="18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T</a:t>
            </a: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he need for runner safety tips is evidenced by a dramatic increase in pedestrian deaths in the United States, as well as eight reported running-related motor vehicle crashes resulting in nine deaths and two disabling injuries among middle school and high school cross country and track and field runners between 2011 and 2021.</a:t>
            </a:r>
          </a:p>
          <a:p>
            <a:endPar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Cross Country runners share the road with vehicles and drivers that have become increasingly more distracted on the roads.  </a:t>
            </a:r>
          </a:p>
          <a:p>
            <a:endParaRPr lang="en-US" dirty="0"/>
          </a:p>
        </p:txBody>
      </p:sp>
      <p:pic>
        <p:nvPicPr>
          <p:cNvPr id="7" name="Content Placeholder 6">
            <a:extLst>
              <a:ext uri="{FF2B5EF4-FFF2-40B4-BE49-F238E27FC236}">
                <a16:creationId xmlns:a16="http://schemas.microsoft.com/office/drawing/2014/main" xmlns="" id="{39D495E7-F486-4666-9004-7DF0CE6E750F}"/>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863316" y="2417498"/>
            <a:ext cx="5163584" cy="3442389"/>
          </a:xfrm>
        </p:spPr>
      </p:pic>
      <p:sp>
        <p:nvSpPr>
          <p:cNvPr id="4" name="Footer Placeholder 3">
            <a:extLst>
              <a:ext uri="{FF2B5EF4-FFF2-40B4-BE49-F238E27FC236}">
                <a16:creationId xmlns:a16="http://schemas.microsoft.com/office/drawing/2014/main" xmlns="" id="{8C8D7077-2FC3-7701-429C-DC060F7266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746160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16CE84-7ACE-F8CE-88DB-BAE93E4A93C1}"/>
              </a:ext>
            </a:extLst>
          </p:cNvPr>
          <p:cNvSpPr>
            <a:spLocks noGrp="1"/>
          </p:cNvSpPr>
          <p:nvPr>
            <p:ph type="title"/>
          </p:nvPr>
        </p:nvSpPr>
        <p:spPr/>
        <p:txBody>
          <a:bodyPr/>
          <a:lstStyle/>
          <a:p>
            <a:r>
              <a:rPr lang="en-US" dirty="0"/>
              <a:t>Cross country safety</a:t>
            </a:r>
          </a:p>
        </p:txBody>
      </p:sp>
      <p:sp>
        <p:nvSpPr>
          <p:cNvPr id="3" name="Content Placeholder 2">
            <a:extLst>
              <a:ext uri="{FF2B5EF4-FFF2-40B4-BE49-F238E27FC236}">
                <a16:creationId xmlns:a16="http://schemas.microsoft.com/office/drawing/2014/main" xmlns="" id="{0307E9FF-EB4E-6DEB-9DD0-A8466A8C6AF4}"/>
              </a:ext>
            </a:extLst>
          </p:cNvPr>
          <p:cNvSpPr>
            <a:spLocks noGrp="1"/>
          </p:cNvSpPr>
          <p:nvPr>
            <p:ph sz="half" idx="1"/>
          </p:nvPr>
        </p:nvSpPr>
        <p:spPr>
          <a:xfrm>
            <a:off x="1287886" y="1950046"/>
            <a:ext cx="5151769" cy="4382492"/>
          </a:xfrm>
        </p:spPr>
        <p:txBody>
          <a:bodyPr>
            <a:normAutofit lnSpcReduction="10000"/>
          </a:bodyPr>
          <a:lstStyle/>
          <a:p>
            <a:pPr marL="0" marR="0" indent="0">
              <a:lnSpc>
                <a:spcPct val="107000"/>
              </a:lnSpc>
              <a:spcBef>
                <a:spcPts val="0"/>
              </a:spcBef>
              <a:spcAft>
                <a:spcPts val="800"/>
              </a:spcAft>
              <a:buNone/>
            </a:pPr>
            <a:r>
              <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Some key safety measures that can be promoted by school coaches and others to their Cross Country runners include: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Using sidewalks when available or run facing traffic.</a:t>
            </a:r>
            <a:endPar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Stay alert and avoid wearing headphones and using electronic devices, including cell phones.</a:t>
            </a:r>
            <a:endPar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Crossing roads at crosswalks and intersections, when available. If not, cross at a well-lit location.</a:t>
            </a:r>
            <a:endParaRPr lang="en-US" sz="20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Avoid running when it is dark. If it is dark, wear bright, reflective materials and/or use a flashlight or head lamp.</a:t>
            </a:r>
          </a:p>
        </p:txBody>
      </p:sp>
      <p:pic>
        <p:nvPicPr>
          <p:cNvPr id="7" name="Content Placeholder 6" descr="Couple running on street">
            <a:extLst>
              <a:ext uri="{FF2B5EF4-FFF2-40B4-BE49-F238E27FC236}">
                <a16:creationId xmlns:a16="http://schemas.microsoft.com/office/drawing/2014/main" xmlns="" id="{B2179097-64B5-46FD-8242-16022982822D}"/>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613525" y="2417498"/>
            <a:ext cx="5384800" cy="3589866"/>
          </a:xfrm>
        </p:spPr>
      </p:pic>
      <p:sp>
        <p:nvSpPr>
          <p:cNvPr id="4" name="Footer Placeholder 3">
            <a:extLst>
              <a:ext uri="{FF2B5EF4-FFF2-40B4-BE49-F238E27FC236}">
                <a16:creationId xmlns:a16="http://schemas.microsoft.com/office/drawing/2014/main" xmlns="" id="{5B7DCBC9-53E7-1640-3589-B1D37B8DA8D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65213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16CE84-7ACE-F8CE-88DB-BAE93E4A93C1}"/>
              </a:ext>
            </a:extLst>
          </p:cNvPr>
          <p:cNvSpPr>
            <a:spLocks noGrp="1"/>
          </p:cNvSpPr>
          <p:nvPr>
            <p:ph type="title"/>
          </p:nvPr>
        </p:nvSpPr>
        <p:spPr/>
        <p:txBody>
          <a:bodyPr/>
          <a:lstStyle/>
          <a:p>
            <a:r>
              <a:rPr lang="en-US" dirty="0"/>
              <a:t>Cross country safety</a:t>
            </a:r>
          </a:p>
        </p:txBody>
      </p:sp>
      <p:sp>
        <p:nvSpPr>
          <p:cNvPr id="3" name="Content Placeholder 2">
            <a:extLst>
              <a:ext uri="{FF2B5EF4-FFF2-40B4-BE49-F238E27FC236}">
                <a16:creationId xmlns:a16="http://schemas.microsoft.com/office/drawing/2014/main" xmlns="" id="{0307E9FF-EB4E-6DEB-9DD0-A8466A8C6AF4}"/>
              </a:ext>
            </a:extLst>
          </p:cNvPr>
          <p:cNvSpPr>
            <a:spLocks noGrp="1"/>
          </p:cNvSpPr>
          <p:nvPr>
            <p:ph sz="half" idx="1"/>
          </p:nvPr>
        </p:nvSpPr>
        <p:spPr>
          <a:xfrm>
            <a:off x="5602310" y="1998662"/>
            <a:ext cx="6388141" cy="4525963"/>
          </a:xfrm>
        </p:spPr>
        <p:txBody>
          <a:bodyPr>
            <a:normAutofit lnSpcReduction="10000"/>
          </a:bodyPr>
          <a:lstStyle/>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Follow the rules of the road.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Avoid running along eastbound roads at sunrise or along westbound roads at sunset.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400" b="1" dirty="0">
                <a:effectLst/>
                <a:latin typeface="Calibri" panose="020F0502020204030204" pitchFamily="34" charset="0"/>
                <a:ea typeface="Times New Roman" panose="02020603050405020304" pitchFamily="18" charset="0"/>
                <a:cs typeface="Times New Roman" panose="02020603050405020304" pitchFamily="18" charset="0"/>
              </a:rPr>
              <a:t>Provide a safety orientation for first-year runners</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Run in pairs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Never run against traffic lights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Avoid running in higher traffic speed areas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Run during lower traffic times if running along a road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Avoid loitering along the road before and after runs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Content Placeholder 6" descr="Empty road leading towards mountains">
            <a:extLst>
              <a:ext uri="{FF2B5EF4-FFF2-40B4-BE49-F238E27FC236}">
                <a16:creationId xmlns:a16="http://schemas.microsoft.com/office/drawing/2014/main" xmlns="" id="{59F7CD79-5926-4F15-B7A6-63D2C58808AC}"/>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p:blipFill>
        <p:spPr>
          <a:xfrm>
            <a:off x="1005181" y="2254263"/>
            <a:ext cx="4559544" cy="3038953"/>
          </a:xfrm>
        </p:spPr>
      </p:pic>
      <p:sp>
        <p:nvSpPr>
          <p:cNvPr id="4" name="Footer Placeholder 3">
            <a:extLst>
              <a:ext uri="{FF2B5EF4-FFF2-40B4-BE49-F238E27FC236}">
                <a16:creationId xmlns:a16="http://schemas.microsoft.com/office/drawing/2014/main" xmlns="" id="{5B7DCBC9-53E7-1640-3589-B1D37B8DA8D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14998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dirty="0">
                <a:solidFill>
                  <a:schemeClr val="bg1"/>
                </a:solidFill>
                <a:latin typeface="+mn-lt"/>
              </a:rPr>
              <a:t>OFFICIALS EDUCATION </a:t>
            </a:r>
          </a:p>
          <a:p>
            <a:pPr algn="ctr">
              <a:lnSpc>
                <a:spcPct val="100000"/>
              </a:lnSpc>
            </a:pPr>
            <a:r>
              <a:rPr lang="en-US" sz="5900" b="0" dirty="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algn="ctr"/>
            <a:r>
              <a:rPr lang="en-US" sz="4200" b="1" dirty="0">
                <a:solidFill>
                  <a:schemeClr val="bg1"/>
                </a:solidFill>
                <a:latin typeface="Calibri" panose="020F0502020204030204" pitchFamily="34" charset="0"/>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 id="{C69F740B-EC6D-D0F0-055B-18345F92F209}"/>
              </a:ext>
            </a:extLst>
          </p:cNvPr>
          <p:cNvSpPr txBox="1"/>
          <p:nvPr/>
        </p:nvSpPr>
        <p:spPr>
          <a:xfrm>
            <a:off x="7386796" y="683384"/>
            <a:ext cx="4424081"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cs typeface="Calibri" panose="020F0502020204030204" pitchFamily="34" charset="0"/>
              </a:rPr>
              <a:t>Future Developments</a:t>
            </a: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algn="ctr"/>
            <a:r>
              <a:rPr lang="en-US" sz="3600" b="1" dirty="0">
                <a:solidFill>
                  <a:srgbClr val="00205B"/>
                </a:solidFill>
                <a:latin typeface="Calibri" panose="020F0502020204030204" pitchFamily="34" charset="0"/>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algn="ctr"/>
            <a:r>
              <a:rPr lang="en-US" sz="3400" b="1">
                <a:solidFill>
                  <a:srgbClr val="00205B"/>
                </a:solidFill>
                <a:latin typeface="Calibri" panose="020F0502020204030204" pitchFamily="34" charset="0"/>
                <a:cs typeface="Calibri" panose="020F0502020204030204" pitchFamily="34" charset="0"/>
              </a:rPr>
              <a:t>14</a:t>
            </a:r>
            <a:endParaRPr lang="en-US" sz="3400" b="1" dirty="0">
              <a:solidFill>
                <a:srgbClr val="00205B"/>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States </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Registering</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Officials</a:t>
            </a:r>
          </a:p>
        </p:txBody>
      </p:sp>
      <p:sp>
        <p:nvSpPr>
          <p:cNvPr id="13" name="Rectangle 12">
            <a:extLst>
              <a:ext uri="{FF2B5EF4-FFF2-40B4-BE49-F238E27FC236}">
                <a16:creationId xmlns:a16="http://schemas.microsoft.com/office/drawing/2014/main" xmlns="" id="{55C94082-0BAD-F766-08D6-5E5C7A224684}"/>
              </a:ext>
            </a:extLst>
          </p:cNvPr>
          <p:cNvSpPr/>
          <p:nvPr/>
        </p:nvSpPr>
        <p:spPr>
          <a:xfrm>
            <a:off x="8081318" y="1786242"/>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121,508</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Contests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$9.2M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Payments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Sent to </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992" y="3468397"/>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787640" y="1714705"/>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xmlns="" id="{EC57A0C8-50AC-75CC-F672-4629E5E5DBC2}"/>
              </a:ext>
            </a:extLst>
          </p:cNvPr>
          <p:cNvSpPr/>
          <p:nvPr/>
        </p:nvSpPr>
        <p:spPr>
          <a:xfrm>
            <a:off x="8081318" y="2633888"/>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xmlns="" id="{B5F04CCF-B9C7-0844-6AAF-F3C9A69E0D7E}"/>
              </a:ext>
            </a:extLst>
          </p:cNvPr>
          <p:cNvSpPr/>
          <p:nvPr/>
        </p:nvSpPr>
        <p:spPr>
          <a:xfrm>
            <a:off x="8096073" y="3548345"/>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xmlns="" id="{42FD7A08-61E6-D5EE-7F06-C801D0B40BF7}"/>
              </a:ext>
            </a:extLst>
          </p:cNvPr>
          <p:cNvSpPr/>
          <p:nvPr/>
        </p:nvSpPr>
        <p:spPr>
          <a:xfrm>
            <a:off x="8096073" y="4438106"/>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 id="{52249A99-E08B-42CC-4310-7E3C5A3500F3}"/>
              </a:ext>
            </a:extLst>
          </p:cNvPr>
          <p:cNvSpPr txBox="1"/>
          <p:nvPr/>
        </p:nvSpPr>
        <p:spPr>
          <a:xfrm>
            <a:off x="8360393" y="1810594"/>
            <a:ext cx="3152917" cy="369332"/>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Improved Schedule View</a:t>
            </a:r>
          </a:p>
        </p:txBody>
      </p:sp>
      <p:sp>
        <p:nvSpPr>
          <p:cNvPr id="18" name="TextBox 17">
            <a:extLst>
              <a:ext uri="{FF2B5EF4-FFF2-40B4-BE49-F238E27FC236}">
                <a16:creationId xmlns:a16="http://schemas.microsoft.com/office/drawing/2014/main" xmlns="" id="{69E92C5B-50D8-FB37-A7F2-7D1EC91AAB3C}"/>
              </a:ext>
            </a:extLst>
          </p:cNvPr>
          <p:cNvSpPr txBox="1"/>
          <p:nvPr/>
        </p:nvSpPr>
        <p:spPr>
          <a:xfrm>
            <a:off x="8360392" y="2677821"/>
            <a:ext cx="3152917" cy="369332"/>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Auto-Assign</a:t>
            </a:r>
          </a:p>
        </p:txBody>
      </p:sp>
      <p:sp>
        <p:nvSpPr>
          <p:cNvPr id="19" name="TextBox 18">
            <a:extLst>
              <a:ext uri="{FF2B5EF4-FFF2-40B4-BE49-F238E27FC236}">
                <a16:creationId xmlns:a16="http://schemas.microsoft.com/office/drawing/2014/main" xmlns="" id="{9CC534E8-1DEF-CA0B-F010-372527436899}"/>
              </a:ext>
            </a:extLst>
          </p:cNvPr>
          <p:cNvSpPr txBox="1"/>
          <p:nvPr/>
        </p:nvSpPr>
        <p:spPr>
          <a:xfrm>
            <a:off x="8372474" y="3582486"/>
            <a:ext cx="3152917" cy="369332"/>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Years of Service</a:t>
            </a:r>
          </a:p>
        </p:txBody>
      </p:sp>
      <p:sp>
        <p:nvSpPr>
          <p:cNvPr id="20" name="TextBox 19">
            <a:extLst>
              <a:ext uri="{FF2B5EF4-FFF2-40B4-BE49-F238E27FC236}">
                <a16:creationId xmlns:a16="http://schemas.microsoft.com/office/drawing/2014/main" xmlns="" id="{C16D0E63-FF58-1AA5-077C-DB70BCEC27DA}"/>
              </a:ext>
            </a:extLst>
          </p:cNvPr>
          <p:cNvSpPr txBox="1"/>
          <p:nvPr/>
        </p:nvSpPr>
        <p:spPr>
          <a:xfrm>
            <a:off x="8379925" y="4462403"/>
            <a:ext cx="3152917" cy="369332"/>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Enhanced Payment Capabilities</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800989" y="2520374"/>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814338" y="3447459"/>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xmlns="" id="{772B3328-DAB0-64DC-21B5-647908AD5C65}"/>
              </a:ext>
            </a:extLst>
          </p:cNvPr>
          <p:cNvGrpSpPr/>
          <p:nvPr/>
        </p:nvGrpSpPr>
        <p:grpSpPr>
          <a:xfrm>
            <a:off x="7827687" y="4362933"/>
            <a:ext cx="590168" cy="590168"/>
            <a:chOff x="7787640" y="1356360"/>
            <a:chExt cx="590168" cy="590168"/>
          </a:xfrm>
        </p:grpSpPr>
        <p:sp>
          <p:nvSpPr>
            <p:cNvPr id="63" name="Oval 62">
              <a:extLst>
                <a:ext uri="{FF2B5EF4-FFF2-40B4-BE49-F238E27FC236}">
                  <a16:creationId xmlns:a16="http://schemas.microsoft.com/office/drawing/2014/main" xmlns="" id="{FB171258-78F2-EF96-F7D8-0A4021730AB5}"/>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row: Right 63">
              <a:extLst>
                <a:ext uri="{FF2B5EF4-FFF2-40B4-BE49-F238E27FC236}">
                  <a16:creationId xmlns:a16="http://schemas.microsoft.com/office/drawing/2014/main" xmlns="" id="{4102BB39-194C-FE70-3538-417D11DF2A91}"/>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67506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6" name="Picture 7">
            <a:extLst>
              <a:ext uri="{FF2B5EF4-FFF2-40B4-BE49-F238E27FC236}">
                <a16:creationId xmlns:a16="http://schemas.microsoft.com/office/drawing/2014/main" xmlns="" id="{3FEC26C8-A35C-4382-8DD9-41DC43E422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5322371" y="3871912"/>
            <a:ext cx="16827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xmlns="" id="{E9F04F9C-8E1A-4BCF-A99F-91EABD6674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7262309" y="3871911"/>
            <a:ext cx="1675496"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xmlns="" id="{0A0637B9-4D74-445F-98D3-5DBBC17FAA3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9212295" y="3871911"/>
            <a:ext cx="1780349"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a:extLst>
              <a:ext uri="{FF2B5EF4-FFF2-40B4-BE49-F238E27FC236}">
                <a16:creationId xmlns:a16="http://schemas.microsoft.com/office/drawing/2014/main" xmlns="" id="{8D937873-695A-4D31-95E6-431106066C9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3478435" y="3871911"/>
            <a:ext cx="149799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xmlns="" id="{D1665F26-751C-4790-A76D-C95C76B407C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p:blipFill>
        <p:spPr bwMode="auto">
          <a:xfrm>
            <a:off x="1449748" y="3865563"/>
            <a:ext cx="16827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48A45EEE-7B9A-47A1-8FB4-4A472172C8D4}"/>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A53BDC75-053D-4B07-84D2-C2A965F6F3CD}"/>
    </a:ext>
  </a:extLst>
</a:theme>
</file>

<file path=ppt/theme/theme3.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17B10F8F-A1DE-4F85-A562-1748422FF08A}"/>
    </a:ext>
  </a:extLst>
</a:theme>
</file>

<file path=ppt/theme/theme4.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FC1972A0-B0FF-4D75-9C40-59A6919F643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277D50-A8F4-41EA-8AAF-2B8EFD1D1E78}">
  <ds:schemaRefs>
    <ds:schemaRef ds:uri="ffc60a71-4a50-4afc-be20-b1cf64734936"/>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http://www.w3.org/XML/1998/namespace"/>
    <ds:schemaRef ds:uri="http://schemas.openxmlformats.org/package/2006/metadata/core-properties"/>
    <ds:schemaRef ds:uri="3bb8d7d1-06b8-47b8-a0de-bad91f18ef42"/>
    <ds:schemaRef ds:uri="http://purl.org/dc/dcmitype/"/>
  </ds:schemaRefs>
</ds:datastoreItem>
</file>

<file path=customXml/itemProps2.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01EAF0-8FCF-4DFB-8448-7D367C74A0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441</TotalTime>
  <Words>3534</Words>
  <Application>Microsoft Office PowerPoint</Application>
  <PresentationFormat>Custom</PresentationFormat>
  <Paragraphs>484</Paragraphs>
  <Slides>35</Slides>
  <Notes>33</Notes>
  <HiddenSlides>0</HiddenSlides>
  <MMClips>0</MMClips>
  <ScaleCrop>false</ScaleCrop>
  <HeadingPairs>
    <vt:vector size="4" baseType="variant">
      <vt:variant>
        <vt:lpstr>Theme</vt:lpstr>
      </vt:variant>
      <vt:variant>
        <vt:i4>4</vt:i4>
      </vt:variant>
      <vt:variant>
        <vt:lpstr>Slide Titles</vt:lpstr>
      </vt:variant>
      <vt:variant>
        <vt:i4>35</vt:i4>
      </vt:variant>
    </vt:vector>
  </HeadingPairs>
  <TitlesOfParts>
    <vt:vector size="39" baseType="lpstr">
      <vt:lpstr>Office Theme</vt:lpstr>
      <vt:lpstr>Office Theme</vt:lpstr>
      <vt:lpstr>3_Office Theme</vt:lpstr>
      <vt:lpstr>Office Theme</vt:lpstr>
      <vt:lpstr>2023 NFHS Track and Field and cross country powerpoint</vt:lpstr>
      <vt:lpstr>National Federation of  State High School Associations</vt:lpstr>
      <vt:lpstr>NFHS Rules Review Committee</vt:lpstr>
      <vt:lpstr>NFHS Track and field Rules Committee</vt:lpstr>
      <vt:lpstr>National Federation of  State High School Associations</vt:lpstr>
      <vt:lpstr>NEW NFHS Rules App</vt:lpstr>
      <vt:lpstr>2023 nfhs track and field RULES CHANGES</vt:lpstr>
      <vt:lpstr>Rule 3-4-3 and 5-9-2</vt:lpstr>
      <vt:lpstr>4-2-2</vt:lpstr>
      <vt:lpstr>5-7-2</vt:lpstr>
      <vt:lpstr>5-10-2</vt:lpstr>
      <vt:lpstr>6-6-4</vt:lpstr>
      <vt:lpstr>7-2-2g (NEW)</vt:lpstr>
      <vt:lpstr>Rule 9 (new) indoor track and field </vt:lpstr>
      <vt:lpstr>10-3-2b</vt:lpstr>
      <vt:lpstr>2023 NFHS track and field editorial changes</vt:lpstr>
      <vt:lpstr>Rule 5-1-1</vt:lpstr>
      <vt:lpstr>2023 nfhs track and field points of emphasis</vt:lpstr>
      <vt:lpstr>sportsmanship</vt:lpstr>
      <vt:lpstr>sportsmanship</vt:lpstr>
      <vt:lpstr>PowerPoint Presentation</vt:lpstr>
      <vt:lpstr>Protest/appeal process</vt:lpstr>
      <vt:lpstr>Protest/appeal process</vt:lpstr>
      <vt:lpstr>Cross country safety</vt:lpstr>
      <vt:lpstr>Cross country safety</vt:lpstr>
      <vt:lpstr>Cross country safety</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NFHS Track and Field and cross country powerpoint</dc:title>
  <dc:creator>Julie Cochran</dc:creator>
  <cp:lastModifiedBy>jay</cp:lastModifiedBy>
  <cp:revision>7</cp:revision>
  <dcterms:created xsi:type="dcterms:W3CDTF">2022-10-03T14:01:08Z</dcterms:created>
  <dcterms:modified xsi:type="dcterms:W3CDTF">2022-11-04T21:48:23Z</dcterms:modified>
</cp:coreProperties>
</file>